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8"/>
  </p:notesMasterIdLst>
  <p:sldIdLst>
    <p:sldId id="277" r:id="rId2"/>
    <p:sldId id="280" r:id="rId3"/>
    <p:sldId id="279" r:id="rId4"/>
    <p:sldId id="276" r:id="rId5"/>
    <p:sldId id="275" r:id="rId6"/>
    <p:sldId id="282" r:id="rId7"/>
    <p:sldId id="283" r:id="rId8"/>
    <p:sldId id="284" r:id="rId9"/>
    <p:sldId id="289" r:id="rId10"/>
    <p:sldId id="286" r:id="rId11"/>
    <p:sldId id="293" r:id="rId12"/>
    <p:sldId id="294" r:id="rId13"/>
    <p:sldId id="291" r:id="rId14"/>
    <p:sldId id="290" r:id="rId15"/>
    <p:sldId id="292" r:id="rId16"/>
    <p:sldId id="266" r:id="rId17"/>
  </p:sldIdLst>
  <p:sldSz cx="6858000" cy="9144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4F75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059" autoAdjust="0"/>
  </p:normalViewPr>
  <p:slideViewPr>
    <p:cSldViewPr snapToGrid="0" snapToObjects="1">
      <p:cViewPr varScale="1">
        <p:scale>
          <a:sx n="51" d="100"/>
          <a:sy n="51" d="100"/>
        </p:scale>
        <p:origin x="2316" y="72"/>
      </p:cViewPr>
      <p:guideLst>
        <p:guide orient="horz" pos="2880"/>
        <p:guide pos="2160"/>
      </p:guideLst>
    </p:cSldViewPr>
  </p:slideViewPr>
  <p:notesTextViewPr>
    <p:cViewPr>
      <p:scale>
        <a:sx n="100" d="100"/>
        <a:sy n="100" d="100"/>
      </p:scale>
      <p:origin x="0" y="0"/>
    </p:cViewPr>
  </p:notesTextViewPr>
  <p:notesViewPr>
    <p:cSldViewPr snapToGrid="0" snapToObjects="1">
      <p:cViewPr varScale="1">
        <p:scale>
          <a:sx n="51" d="100"/>
          <a:sy n="51" d="100"/>
        </p:scale>
        <p:origin x="297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2401" tIns="46200" rIns="92401" bIns="4620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2401" tIns="46200" rIns="92401" bIns="46200" rtlCol="0"/>
          <a:lstStyle>
            <a:lvl1pPr algn="r">
              <a:defRPr sz="1200"/>
            </a:lvl1pPr>
          </a:lstStyle>
          <a:p>
            <a:fld id="{3906BABF-6186-3849-AE6F-36A3D8324126}" type="datetimeFigureOut">
              <a:rPr lang="en-US" smtClean="0"/>
              <a:t>4/24/2019</a:t>
            </a:fld>
            <a:endParaRPr lang="en-US"/>
          </a:p>
        </p:txBody>
      </p:sp>
      <p:sp>
        <p:nvSpPr>
          <p:cNvPr id="4" name="Slide Image Placeholder 3"/>
          <p:cNvSpPr>
            <a:spLocks noGrp="1" noRot="1" noChangeAspect="1"/>
          </p:cNvSpPr>
          <p:nvPr>
            <p:ph type="sldImg" idx="2"/>
          </p:nvPr>
        </p:nvSpPr>
        <p:spPr>
          <a:xfrm>
            <a:off x="2119313" y="698500"/>
            <a:ext cx="2619375" cy="3492500"/>
          </a:xfrm>
          <a:prstGeom prst="rect">
            <a:avLst/>
          </a:prstGeom>
          <a:noFill/>
          <a:ln w="12700">
            <a:solidFill>
              <a:prstClr val="black"/>
            </a:solidFill>
          </a:ln>
        </p:spPr>
        <p:txBody>
          <a:bodyPr vert="horz" lIns="92401" tIns="46200" rIns="92401" bIns="46200" rtlCol="0" anchor="ctr"/>
          <a:lstStyle/>
          <a:p>
            <a:endParaRPr lang="en-US"/>
          </a:p>
        </p:txBody>
      </p:sp>
      <p:sp>
        <p:nvSpPr>
          <p:cNvPr id="5" name="Notes Placeholder 4"/>
          <p:cNvSpPr>
            <a:spLocks noGrp="1"/>
          </p:cNvSpPr>
          <p:nvPr>
            <p:ph type="body" sz="quarter" idx="3"/>
          </p:nvPr>
        </p:nvSpPr>
        <p:spPr>
          <a:xfrm>
            <a:off x="685800" y="4424085"/>
            <a:ext cx="5486400" cy="4191239"/>
          </a:xfrm>
          <a:prstGeom prst="rect">
            <a:avLst/>
          </a:prstGeom>
        </p:spPr>
        <p:txBody>
          <a:bodyPr vert="horz" lIns="92401" tIns="46200" rIns="92401" bIns="462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2401" tIns="46200" rIns="92401" bIns="4620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2401" tIns="46200" rIns="92401" bIns="46200" rtlCol="0" anchor="b"/>
          <a:lstStyle>
            <a:lvl1pPr algn="r">
              <a:defRPr sz="1200"/>
            </a:lvl1pPr>
          </a:lstStyle>
          <a:p>
            <a:fld id="{8780D22C-94C5-BE45-9707-147C52DC3DA7}" type="slidenum">
              <a:rPr lang="en-US" smtClean="0"/>
              <a:t>‹#›</a:t>
            </a:fld>
            <a:endParaRPr lang="en-US"/>
          </a:p>
        </p:txBody>
      </p:sp>
    </p:spTree>
    <p:extLst>
      <p:ext uri="{BB962C8B-B14F-4D97-AF65-F5344CB8AC3E}">
        <p14:creationId xmlns:p14="http://schemas.microsoft.com/office/powerpoint/2010/main" val="3197255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9313" y="698500"/>
            <a:ext cx="261937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0D22C-94C5-BE45-9707-147C52DC3DA7}" type="slidenum">
              <a:rPr lang="en-US" smtClean="0"/>
              <a:t>6</a:t>
            </a:fld>
            <a:endParaRPr lang="en-US"/>
          </a:p>
        </p:txBody>
      </p:sp>
    </p:spTree>
    <p:extLst>
      <p:ext uri="{BB962C8B-B14F-4D97-AF65-F5344CB8AC3E}">
        <p14:creationId xmlns:p14="http://schemas.microsoft.com/office/powerpoint/2010/main" val="268287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2119313" y="698500"/>
            <a:ext cx="2619375" cy="34925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685784" rtl="0" eaLnBrk="1" latinLnBrk="0" hangingPunct="1">
              <a:lnSpc>
                <a:spcPts val="3750"/>
              </a:lnSpc>
              <a:spcBef>
                <a:spcPct val="0"/>
              </a:spcBef>
              <a:buNone/>
              <a:defRPr sz="345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657350" y="6742177"/>
            <a:ext cx="4857750" cy="1565451"/>
          </a:xfrm>
        </p:spPr>
        <p:txBody>
          <a:bodyPr vert="horz" lIns="91440" tIns="0" rIns="45720" bIns="0" rtlCol="0">
            <a:normAutofit/>
          </a:bodyPr>
          <a:lstStyle>
            <a:lvl1pPr marL="0" indent="0" algn="l" defTabSz="685784" rtl="0" eaLnBrk="1" latinLnBrk="0" hangingPunct="1">
              <a:lnSpc>
                <a:spcPts val="1950"/>
              </a:lnSpc>
              <a:spcBef>
                <a:spcPts val="0"/>
              </a:spcBef>
              <a:buSzPct val="90000"/>
              <a:buFontTx/>
              <a:buNone/>
              <a:defRPr sz="1650" kern="1200">
                <a:solidFill>
                  <a:schemeClr val="tx1"/>
                </a:solidFill>
                <a:latin typeface="+mn-lt"/>
                <a:ea typeface="+mn-ea"/>
                <a:cs typeface="+mn-cs"/>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685784" rtl="0" eaLnBrk="1" latinLnBrk="0" hangingPunct="1">
              <a:defRPr sz="825" kern="1200">
                <a:solidFill>
                  <a:schemeClr val="tx1"/>
                </a:solidFill>
                <a:latin typeface="Rockwell" pitchFamily="18" charset="0"/>
                <a:ea typeface="+mn-ea"/>
                <a:cs typeface="+mn-cs"/>
              </a:defRPr>
            </a:lvl1pPr>
          </a:lstStyle>
          <a:p>
            <a:fld id="{0D9572A5-5D9D-5741-8F6A-EC322FB73848}" type="datetimeFigureOut">
              <a:rPr lang="en-US" smtClean="0"/>
              <a:t>4/24/2019</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685784" rtl="0" eaLnBrk="1" latinLnBrk="0" hangingPunct="1">
              <a:defRPr sz="825"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685784" rtl="0" eaLnBrk="1" latinLnBrk="0" hangingPunct="1">
              <a:defRPr sz="825" kern="1200">
                <a:solidFill>
                  <a:schemeClr val="tx1"/>
                </a:solidFill>
                <a:latin typeface="Rockwell" pitchFamily="18" charset="0"/>
                <a:ea typeface="+mn-ea"/>
                <a:cs typeface="+mn-cs"/>
              </a:defRPr>
            </a:lvl1pPr>
          </a:lstStyle>
          <a:p>
            <a:fld id="{5FA7375A-F1B1-2D48-AA0B-CEA1D601CF2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0D9572A5-5D9D-5741-8F6A-EC322FB7384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7375A-F1B1-2D48-AA0B-CEA1D601CF2E}" type="slidenum">
              <a:rPr lang="en-US" smtClean="0"/>
              <a:t>‹#›</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1650"/>
            </a:lvl1pPr>
            <a:lvl2pPr>
              <a:defRPr sz="1500"/>
            </a:lvl2pPr>
            <a:lvl3pPr>
              <a:defRPr sz="1350"/>
            </a:lvl3pPr>
            <a:lvl4pPr>
              <a:defRPr sz="1350"/>
            </a:lvl4pPr>
            <a:lvl5pPr>
              <a:defRPr sz="1350"/>
            </a:lvl5pPr>
            <a:lvl6pPr marL="1718030" indent="-258360">
              <a:tabLst/>
              <a:defRPr sz="1350"/>
            </a:lvl6pPr>
            <a:lvl7pPr marL="1718030" indent="-258360">
              <a:tabLst/>
              <a:defRPr sz="1350"/>
            </a:lvl7pPr>
            <a:lvl8pPr marL="1718030" indent="-258360">
              <a:tabLst/>
              <a:defRPr sz="1350"/>
            </a:lvl8pPr>
            <a:lvl9pPr marL="1718030" indent="-258360">
              <a:tabLst/>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1650"/>
            </a:lvl1pPr>
            <a:lvl2pPr>
              <a:defRPr sz="1500"/>
            </a:lvl2pPr>
            <a:lvl3pPr>
              <a:defRPr sz="1350"/>
            </a:lvl3pPr>
            <a:lvl4pPr>
              <a:defRPr sz="1350"/>
            </a:lvl4pPr>
            <a:lvl5pPr>
              <a:defRPr sz="1350"/>
            </a:lvl5pPr>
            <a:lvl6pPr marL="1718030" indent="-258360">
              <a:defRPr sz="1350"/>
            </a:lvl6pPr>
            <a:lvl7pPr marL="1718030" indent="-258360">
              <a:defRPr sz="1350"/>
            </a:lvl7pPr>
            <a:lvl8pPr marL="1718030" indent="-258360">
              <a:defRPr sz="1350"/>
            </a:lvl8pPr>
            <a:lvl9pPr marL="1718030" indent="-258360">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685800" y="2313520"/>
            <a:ext cx="2674620" cy="5408083"/>
          </a:xfrm>
        </p:spPr>
        <p:txBody>
          <a:bodyPr/>
          <a:lstStyle>
            <a:lvl1pPr>
              <a:defRPr sz="1650"/>
            </a:lvl1pPr>
            <a:lvl2pPr>
              <a:defRPr sz="1500"/>
            </a:lvl2pPr>
            <a:lvl3pPr>
              <a:defRPr sz="1350"/>
            </a:lvl3pPr>
            <a:lvl4pPr>
              <a:defRPr sz="1350"/>
            </a:lvl4pPr>
            <a:lvl5pPr>
              <a:defRPr sz="1350"/>
            </a:lvl5pPr>
            <a:lvl6pPr marL="1718030" indent="-258360">
              <a:defRPr sz="1350"/>
            </a:lvl6pPr>
            <a:lvl7pPr marL="1718030" indent="-258360">
              <a:defRPr sz="1350"/>
            </a:lvl7pPr>
            <a:lvl8pPr marL="1718030" indent="-258360">
              <a:defRPr sz="1350"/>
            </a:lvl8pPr>
            <a:lvl9pPr marL="1718030" indent="-258360">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1650"/>
            </a:lvl1pPr>
            <a:lvl2pPr>
              <a:defRPr sz="1500"/>
            </a:lvl2pPr>
            <a:lvl3pPr>
              <a:defRPr sz="1350"/>
            </a:lvl3pPr>
            <a:lvl4pPr>
              <a:defRPr sz="1350"/>
            </a:lvl4pPr>
            <a:lvl5pPr>
              <a:defRPr sz="1350"/>
            </a:lvl5pPr>
            <a:lvl6pPr marL="1718030" indent="-258360">
              <a:defRPr sz="1350"/>
            </a:lvl6pPr>
            <a:lvl7pPr marL="1718030" indent="-258360">
              <a:defRPr sz="1350"/>
            </a:lvl7pPr>
            <a:lvl8pPr marL="1718030" indent="-258360">
              <a:defRPr sz="1350"/>
            </a:lvl8pPr>
            <a:lvl9pPr marL="1718030" indent="-258360">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D9572A5-5D9D-5741-8F6A-EC322FB7384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7375A-F1B1-2D48-AA0B-CEA1D601CF2E}" type="slidenum">
              <a:rPr lang="en-US" smtClean="0"/>
              <a:t>‹#›</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1650"/>
            </a:lvl1pPr>
            <a:lvl2pPr>
              <a:defRPr sz="1500"/>
            </a:lvl2pPr>
            <a:lvl3pPr>
              <a:defRPr sz="1350"/>
            </a:lvl3pPr>
            <a:lvl4pPr>
              <a:defRPr sz="1350"/>
            </a:lvl4pPr>
            <a:lvl5pPr>
              <a:defRPr sz="1350"/>
            </a:lvl5pPr>
            <a:lvl6pPr marL="1718030" indent="-258360">
              <a:defRPr sz="1350"/>
            </a:lvl6pPr>
            <a:lvl7pPr marL="1718030" indent="-258360">
              <a:defRPr sz="1350"/>
            </a:lvl7pPr>
            <a:lvl8pPr marL="1718030" indent="-258360">
              <a:defRPr sz="1350"/>
            </a:lvl8pPr>
            <a:lvl9pPr marL="1718030" indent="-258360">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1650"/>
            </a:lvl1pPr>
            <a:lvl2pPr>
              <a:defRPr sz="1500"/>
            </a:lvl2pPr>
            <a:lvl3pPr>
              <a:defRPr sz="1350"/>
            </a:lvl3pPr>
            <a:lvl4pPr>
              <a:defRPr sz="1350"/>
            </a:lvl4pPr>
            <a:lvl5pPr>
              <a:defRPr sz="1350"/>
            </a:lvl5pPr>
            <a:lvl6pPr marL="1718030" indent="-258360">
              <a:defRPr sz="1350"/>
            </a:lvl6pPr>
            <a:lvl7pPr marL="1718030" indent="-258360">
              <a:defRPr sz="1350"/>
            </a:lvl7pPr>
            <a:lvl8pPr marL="1718030" indent="-258360">
              <a:defRPr sz="1350"/>
            </a:lvl8pPr>
            <a:lvl9pPr marL="1718030" indent="-258360">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1650"/>
            </a:lvl1pPr>
            <a:lvl2pPr>
              <a:defRPr sz="1500"/>
            </a:lvl2pPr>
            <a:lvl3pPr>
              <a:defRPr sz="1350"/>
            </a:lvl3pPr>
            <a:lvl4pPr>
              <a:defRPr sz="1350"/>
            </a:lvl4pPr>
            <a:lvl5pPr>
              <a:defRPr sz="1350"/>
            </a:lvl5pPr>
            <a:lvl6pPr marL="1718030" indent="-258360">
              <a:defRPr sz="1350"/>
            </a:lvl6pPr>
            <a:lvl7pPr marL="1718030" indent="-258360">
              <a:defRPr sz="1350"/>
            </a:lvl7pPr>
            <a:lvl8pPr marL="1718030" indent="-258360">
              <a:defRPr sz="1350"/>
            </a:lvl8pPr>
            <a:lvl9pPr marL="1718030" indent="-258360">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D9572A5-5D9D-5741-8F6A-EC322FB73848}"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7375A-F1B1-2D48-AA0B-CEA1D601CF2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572A5-5D9D-5741-8F6A-EC322FB73848}"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7375A-F1B1-2D48-AA0B-CEA1D601CF2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253397"/>
            <a:ext cx="2672954" cy="1549400"/>
          </a:xfrm>
        </p:spPr>
        <p:txBody>
          <a:bodyPr tIns="0" bIns="0" anchor="b"/>
          <a:lstStyle>
            <a:lvl1pPr algn="l">
              <a:lnSpc>
                <a:spcPts val="3450"/>
              </a:lnSpc>
              <a:defRPr sz="3150" b="1"/>
            </a:lvl1pPr>
          </a:lstStyle>
          <a:p>
            <a:r>
              <a:rPr lang="en-US"/>
              <a:t>Click to edit Master title style</a:t>
            </a:r>
            <a:endParaRPr/>
          </a:p>
        </p:txBody>
      </p:sp>
      <p:sp>
        <p:nvSpPr>
          <p:cNvPr id="3" name="Content Placeholder 2"/>
          <p:cNvSpPr>
            <a:spLocks noGrp="1"/>
          </p:cNvSpPr>
          <p:nvPr>
            <p:ph idx="1"/>
          </p:nvPr>
        </p:nvSpPr>
        <p:spPr>
          <a:xfrm>
            <a:off x="3500438" y="491321"/>
            <a:ext cx="2674620" cy="7503331"/>
          </a:xfrm>
        </p:spPr>
        <p:txBody>
          <a:bodyPr/>
          <a:lstStyle>
            <a:lvl1pPr>
              <a:defRPr sz="1650"/>
            </a:lvl1pPr>
            <a:lvl2pPr>
              <a:defRPr sz="1500"/>
            </a:lvl2pPr>
            <a:lvl3pPr>
              <a:defRPr sz="1350"/>
            </a:lvl3pPr>
            <a:lvl4pPr>
              <a:defRPr sz="1350"/>
            </a:lvl4pPr>
            <a:lvl5pPr>
              <a:defRPr sz="1350"/>
            </a:lvl5pPr>
            <a:lvl6pPr>
              <a:defRPr sz="1500"/>
            </a:lvl6pPr>
            <a:lvl7pPr marL="1718030" indent="-258360">
              <a:defRPr sz="1500"/>
            </a:lvl7pPr>
            <a:lvl8pPr marL="1718030" indent="-258360">
              <a:defRPr sz="1500"/>
            </a:lvl8pPr>
            <a:lvl9pPr marL="1718030" indent="-2583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85798" y="3821375"/>
            <a:ext cx="2672954" cy="2884228"/>
          </a:xfrm>
        </p:spPr>
        <p:txBody>
          <a:bodyPr/>
          <a:lstStyle>
            <a:lvl1pPr marL="0" indent="0">
              <a:spcBef>
                <a:spcPts val="450"/>
              </a:spcBef>
              <a:buNone/>
              <a:defRPr sz="150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D9572A5-5D9D-5741-8F6A-EC322FB7384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7375A-F1B1-2D48-AA0B-CEA1D601CF2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3450"/>
              </a:lnSpc>
              <a:defRPr sz="3150" b="1"/>
            </a:lvl1pPr>
          </a:lstStyle>
          <a:p>
            <a:r>
              <a:rPr lang="en-US"/>
              <a:t>Click to edit Master title style</a:t>
            </a:r>
            <a:endParaRPr/>
          </a:p>
        </p:txBody>
      </p:sp>
      <p:sp>
        <p:nvSpPr>
          <p:cNvPr id="4" name="Text Placeholder 3"/>
          <p:cNvSpPr>
            <a:spLocks noGrp="1"/>
          </p:cNvSpPr>
          <p:nvPr>
            <p:ph type="body" sz="half" idx="2"/>
          </p:nvPr>
        </p:nvSpPr>
        <p:spPr>
          <a:xfrm>
            <a:off x="3763158" y="3599978"/>
            <a:ext cx="2674620" cy="2884228"/>
          </a:xfrm>
        </p:spPr>
        <p:txBody>
          <a:bodyPr/>
          <a:lstStyle>
            <a:lvl1pPr marL="0" indent="0">
              <a:spcBef>
                <a:spcPts val="450"/>
              </a:spcBef>
              <a:buNone/>
              <a:defRPr sz="150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D9572A5-5D9D-5741-8F6A-EC322FB7384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7375A-F1B1-2D48-AA0B-CEA1D601CF2E}" type="slidenum">
              <a:rPr lang="en-US" smtClean="0"/>
              <a:t>‹#›</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12" name="Picture Placeholder 9"/>
          <p:cNvSpPr>
            <a:spLocks noGrp="1"/>
          </p:cNvSpPr>
          <p:nvPr>
            <p:ph type="pic" sz="quarter" idx="14"/>
          </p:nvPr>
        </p:nvSpPr>
        <p:spPr>
          <a:xfrm rot="21421631">
            <a:off x="606595" y="890082"/>
            <a:ext cx="2601498" cy="683296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9"/>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17" name="Picture Placeholder 9"/>
          <p:cNvSpPr>
            <a:spLocks noGrp="1"/>
          </p:cNvSpPr>
          <p:nvPr>
            <p:ph type="pic" sz="quarter" idx="16"/>
          </p:nvPr>
        </p:nvSpPr>
        <p:spPr>
          <a:xfrm rot="21214351">
            <a:off x="368294" y="4910107"/>
            <a:ext cx="2778082" cy="3596111"/>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27111" y="321676"/>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13" name="Picture Placeholder 9"/>
          <p:cNvSpPr>
            <a:spLocks noGrp="1"/>
          </p:cNvSpPr>
          <p:nvPr>
            <p:ph type="pic" sz="quarter" idx="15"/>
          </p:nvPr>
        </p:nvSpPr>
        <p:spPr>
          <a:xfrm rot="232774">
            <a:off x="260348" y="537385"/>
            <a:ext cx="2778082" cy="3596111"/>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3450"/>
              </a:lnSpc>
              <a:defRPr sz="3150" b="1"/>
            </a:lvl1pPr>
          </a:lstStyle>
          <a:p>
            <a:r>
              <a:rPr lang="en-US"/>
              <a:t>Click to edit Master title style</a:t>
            </a:r>
            <a:endParaRPr/>
          </a:p>
        </p:txBody>
      </p:sp>
      <p:sp>
        <p:nvSpPr>
          <p:cNvPr id="4" name="Text Placeholder 3"/>
          <p:cNvSpPr>
            <a:spLocks noGrp="1"/>
          </p:cNvSpPr>
          <p:nvPr>
            <p:ph type="body" sz="half" idx="2"/>
          </p:nvPr>
        </p:nvSpPr>
        <p:spPr>
          <a:xfrm>
            <a:off x="3760074" y="3599978"/>
            <a:ext cx="2674620" cy="2884228"/>
          </a:xfrm>
        </p:spPr>
        <p:txBody>
          <a:bodyPr/>
          <a:lstStyle>
            <a:lvl1pPr marL="0" indent="0">
              <a:spcBef>
                <a:spcPts val="450"/>
              </a:spcBef>
              <a:buNone/>
              <a:defRPr sz="150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D9572A5-5D9D-5741-8F6A-EC322FB7384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7375A-F1B1-2D48-AA0B-CEA1D601CF2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3450"/>
              </a:lnSpc>
              <a:defRPr sz="2700" b="1"/>
            </a:lvl1pPr>
          </a:lstStyle>
          <a:p>
            <a:r>
              <a:rPr lang="en-US"/>
              <a:t>Click to edit Master title style</a:t>
            </a:r>
            <a:endParaRPr/>
          </a:p>
        </p:txBody>
      </p:sp>
      <p:grpSp>
        <p:nvGrpSpPr>
          <p:cNvPr id="3" name="Group 8"/>
          <p:cNvGrpSpPr/>
          <p:nvPr/>
        </p:nvGrpSpPr>
        <p:grpSpPr>
          <a:xfrm rot="232774">
            <a:off x="1544463" y="505468"/>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150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D9572A5-5D9D-5741-8F6A-EC322FB7384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7375A-F1B1-2D48-AA0B-CEA1D601CF2E}" type="slidenum">
              <a:rPr lang="en-US" smtClean="0"/>
              <a:t>‹#›</a:t>
            </a:fld>
            <a:endParaRPr lang="en-US"/>
          </a:p>
        </p:txBody>
      </p:sp>
      <p:sp>
        <p:nvSpPr>
          <p:cNvPr id="12" name="Picture Placeholder 9"/>
          <p:cNvSpPr>
            <a:spLocks noGrp="1"/>
          </p:cNvSpPr>
          <p:nvPr>
            <p:ph type="pic" sz="quarter" idx="15"/>
          </p:nvPr>
        </p:nvSpPr>
        <p:spPr>
          <a:xfrm rot="232774">
            <a:off x="1686119" y="752752"/>
            <a:ext cx="3490183" cy="4096512"/>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3450"/>
              </a:lnSpc>
              <a:defRPr sz="2700" b="1"/>
            </a:lvl1pPr>
          </a:lstStyle>
          <a:p>
            <a:r>
              <a:rPr lang="en-US"/>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17" name="Picture Placeholder 9"/>
          <p:cNvSpPr>
            <a:spLocks noGrp="1"/>
          </p:cNvSpPr>
          <p:nvPr>
            <p:ph type="pic" sz="quarter" idx="17"/>
          </p:nvPr>
        </p:nvSpPr>
        <p:spPr>
          <a:xfrm rot="21420000">
            <a:off x="224365" y="406666"/>
            <a:ext cx="2698841" cy="4445647"/>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150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D9572A5-5D9D-5741-8F6A-EC322FB7384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7375A-F1B1-2D48-AA0B-CEA1D601CF2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D9572A5-5D9D-5741-8F6A-EC322FB73848}"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7375A-F1B1-2D48-AA0B-CEA1D601CF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D9572A5-5D9D-5741-8F6A-EC322FB73848}"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7375A-F1B1-2D48-AA0B-CEA1D601CF2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3" y="601136"/>
            <a:ext cx="634562" cy="714374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85800" y="601136"/>
            <a:ext cx="4457700" cy="714374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D9572A5-5D9D-5741-8F6A-EC322FB73848}"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7375A-F1B1-2D48-AA0B-CEA1D601CF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2" y="4267200"/>
            <a:ext cx="6016337" cy="2946400"/>
          </a:xfrm>
        </p:spPr>
        <p:txBody>
          <a:bodyPr wrap="none" lIns="0" tIns="0" rIns="0" bIns="0" anchor="ctr" anchorCtr="0">
            <a:noAutofit/>
          </a:bodyPr>
          <a:lstStyle>
            <a:lvl1pPr marL="0" indent="0" algn="r">
              <a:spcBef>
                <a:spcPts val="0"/>
              </a:spcBef>
              <a:buNone/>
              <a:defRPr sz="915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915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915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915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915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3750"/>
              </a:lnSpc>
              <a:defRPr sz="3450"/>
            </a:lvl1pPr>
          </a:lstStyle>
          <a:p>
            <a:r>
              <a:rPr lang="en-US"/>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1950"/>
              </a:lnSpc>
              <a:spcBef>
                <a:spcPct val="0"/>
              </a:spcBef>
              <a:buNone/>
              <a:defRPr sz="1650">
                <a:solidFill>
                  <a:schemeClr val="tx1"/>
                </a:solidFil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825">
                <a:latin typeface="Rockwell" pitchFamily="18" charset="0"/>
              </a:defRPr>
            </a:lvl1pPr>
          </a:lstStyle>
          <a:p>
            <a:fld id="{0D9572A5-5D9D-5741-8F6A-EC322FB73848}" type="datetimeFigureOut">
              <a:rPr lang="en-US" smtClean="0"/>
              <a:t>4/24/2019</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825">
                <a:solidFill>
                  <a:schemeClr val="tx1"/>
                </a:solidFill>
                <a:latin typeface="Rockwell" pitchFamily="18" charset="0"/>
              </a:defRPr>
            </a:lvl1pPr>
          </a:lstStyle>
          <a:p>
            <a:fld id="{5FA7375A-F1B1-2D48-AA0B-CEA1D601CF2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2"/>
            <a:ext cx="5829300" cy="1816100"/>
          </a:xfrm>
        </p:spPr>
        <p:txBody>
          <a:bodyPr vert="horz" lIns="45720" tIns="0" rIns="45720" bIns="0" rtlCol="0" anchor="b" anchorCtr="0">
            <a:noAutofit/>
          </a:bodyPr>
          <a:lstStyle>
            <a:lvl1pPr algn="l" defTabSz="685784" rtl="0" eaLnBrk="1" latinLnBrk="0" hangingPunct="1">
              <a:lnSpc>
                <a:spcPts val="3750"/>
              </a:lnSpc>
              <a:spcBef>
                <a:spcPct val="0"/>
              </a:spcBef>
              <a:buNone/>
              <a:defRPr sz="345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1650" kern="1200">
                <a:solidFill>
                  <a:schemeClr val="tx1"/>
                </a:solidFill>
                <a:latin typeface="+mn-lt"/>
                <a:ea typeface="+mn-ea"/>
                <a:cs typeface="+mn-cs"/>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marL="0" lvl="0" indent="0" algn="l" defTabSz="685784" rtl="0" eaLnBrk="1" latinLnBrk="0" hangingPunct="1">
              <a:spcBef>
                <a:spcPts val="15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0D9572A5-5D9D-5741-8F6A-EC322FB73848}"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7375A-F1B1-2D48-AA0B-CEA1D601CF2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1" y="2253129"/>
            <a:ext cx="6323477" cy="2946400"/>
          </a:xfrm>
        </p:spPr>
        <p:txBody>
          <a:bodyPr wrap="none" lIns="0" tIns="0" rIns="0" bIns="0" anchor="ctr" anchorCtr="0">
            <a:noAutofit/>
          </a:bodyPr>
          <a:lstStyle>
            <a:lvl1pPr marL="0" indent="0" algn="l">
              <a:spcBef>
                <a:spcPts val="0"/>
              </a:spcBef>
              <a:buNone/>
              <a:defRPr sz="915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915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915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915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915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3750"/>
              </a:lnSpc>
              <a:defRPr sz="3450" b="1" cap="none" baseline="0"/>
            </a:lvl1pPr>
          </a:lstStyle>
          <a:p>
            <a:r>
              <a:rPr lang="en-US"/>
              <a:t>Click to edit Master title style</a:t>
            </a:r>
            <a:endParaRPr/>
          </a:p>
        </p:txBody>
      </p:sp>
      <p:sp>
        <p:nvSpPr>
          <p:cNvPr id="3" name="Text Placeholder 2"/>
          <p:cNvSpPr>
            <a:spLocks noGrp="1"/>
          </p:cNvSpPr>
          <p:nvPr>
            <p:ph type="body" idx="1"/>
          </p:nvPr>
        </p:nvSpPr>
        <p:spPr>
          <a:xfrm>
            <a:off x="342900" y="4747493"/>
            <a:ext cx="4000500" cy="1310783"/>
          </a:xfrm>
        </p:spPr>
        <p:txBody>
          <a:bodyPr tIns="0" rIns="45720" bIns="0" anchor="t" anchorCtr="0"/>
          <a:lstStyle>
            <a:lvl1pPr marL="0" indent="0">
              <a:spcBef>
                <a:spcPct val="0"/>
              </a:spcBef>
              <a:buNone/>
              <a:defRPr sz="1650">
                <a:solidFill>
                  <a:schemeClr val="tx1"/>
                </a:solidFill>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9572A5-5D9D-5741-8F6A-EC322FB73848}"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7375A-F1B1-2D48-AA0B-CEA1D601CF2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3450"/>
              </a:lnSpc>
              <a:defRPr sz="3450" b="1"/>
            </a:lvl1pPr>
          </a:lstStyle>
          <a:p>
            <a:r>
              <a:rPr lang="en-US"/>
              <a:t>Click to edit Master title style</a:t>
            </a:r>
            <a:endParaRPr/>
          </a:p>
        </p:txBody>
      </p:sp>
      <p:grpSp>
        <p:nvGrpSpPr>
          <p:cNvPr id="3" name="Group 8"/>
          <p:cNvGrpSpPr/>
          <p:nvPr/>
        </p:nvGrpSpPr>
        <p:grpSpPr>
          <a:xfrm rot="21240000">
            <a:off x="490766"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12" name="Picture Placeholder 9"/>
          <p:cNvSpPr>
            <a:spLocks noGrp="1"/>
          </p:cNvSpPr>
          <p:nvPr>
            <p:ph type="pic" sz="quarter" idx="15"/>
          </p:nvPr>
        </p:nvSpPr>
        <p:spPr>
          <a:xfrm rot="21240000">
            <a:off x="643259" y="843509"/>
            <a:ext cx="3757198" cy="4340352"/>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2368589" y="6974544"/>
            <a:ext cx="4149719" cy="1153457"/>
          </a:xfrm>
        </p:spPr>
        <p:txBody>
          <a:bodyPr/>
          <a:lstStyle>
            <a:lvl1pPr marL="0" indent="0">
              <a:spcBef>
                <a:spcPct val="0"/>
              </a:spcBef>
              <a:buNone/>
              <a:defRPr sz="165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D9572A5-5D9D-5741-8F6A-EC322FB7384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7375A-F1B1-2D48-AA0B-CEA1D601CF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2313520"/>
            <a:ext cx="2674620" cy="5408083"/>
          </a:xfrm>
        </p:spPr>
        <p:txBody>
          <a:bodyPr/>
          <a:lstStyle>
            <a:lvl1pPr>
              <a:defRPr sz="1650"/>
            </a:lvl1pPr>
            <a:lvl2pPr>
              <a:defRPr sz="1500"/>
            </a:lvl2pPr>
            <a:lvl3pPr>
              <a:defRPr sz="1350"/>
            </a:lvl3pPr>
            <a:lvl4pPr>
              <a:defRPr sz="1350"/>
            </a:lvl4pPr>
            <a:lvl5pPr>
              <a:defRPr sz="1350"/>
            </a:lvl5pPr>
            <a:lvl6pPr marL="1718030" indent="-258360">
              <a:defRPr sz="1350"/>
            </a:lvl6pPr>
            <a:lvl7pPr marL="1718030" indent="-258360">
              <a:defRPr sz="1350"/>
            </a:lvl7pPr>
            <a:lvl8pPr marL="1718030" indent="-258360">
              <a:defRPr sz="1350"/>
            </a:lvl8pPr>
            <a:lvl9pPr marL="1718030" indent="-258360">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3486150" y="2313520"/>
            <a:ext cx="2674620" cy="5408083"/>
          </a:xfrm>
        </p:spPr>
        <p:txBody>
          <a:bodyPr/>
          <a:lstStyle>
            <a:lvl1pPr>
              <a:defRPr sz="1650"/>
            </a:lvl1pPr>
            <a:lvl2pPr>
              <a:defRPr sz="1500"/>
            </a:lvl2pPr>
            <a:lvl3pPr>
              <a:defRPr sz="1350"/>
            </a:lvl3pPr>
            <a:lvl4pPr>
              <a:defRPr sz="1350"/>
            </a:lvl4pPr>
            <a:lvl5pPr>
              <a:defRPr sz="1350"/>
            </a:lvl5pPr>
            <a:lvl6pPr marL="1718030" indent="-258360">
              <a:defRPr sz="1350"/>
            </a:lvl6pPr>
            <a:lvl7pPr marL="1718030" indent="-258360">
              <a:defRPr sz="1350"/>
            </a:lvl7pPr>
            <a:lvl8pPr marL="1718030" indent="-258360">
              <a:defRPr sz="1350"/>
            </a:lvl8pPr>
            <a:lvl9pPr marL="1718030" indent="-258360">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D9572A5-5D9D-5741-8F6A-EC322FB7384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7375A-F1B1-2D48-AA0B-CEA1D601CF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28495" y="1892490"/>
            <a:ext cx="2400300" cy="778713"/>
          </a:xfrm>
        </p:spPr>
        <p:txBody>
          <a:bodyPr anchor="b"/>
          <a:lstStyle>
            <a:lvl1pPr marL="0" indent="0" algn="ctr">
              <a:spcBef>
                <a:spcPct val="0"/>
              </a:spcBef>
              <a:buNone/>
              <a:defRPr sz="1650" b="0">
                <a:solidFill>
                  <a:schemeClr val="tx2">
                    <a:lumMod val="60000"/>
                    <a:lumOff val="40000"/>
                  </a:schemeClr>
                </a:solidFill>
                <a:latin typeface="Impact" pitchFamily="34" charset="0"/>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73025" y="2899835"/>
            <a:ext cx="2674620" cy="4821767"/>
          </a:xfrm>
        </p:spPr>
        <p:txBody>
          <a:bodyPr/>
          <a:lstStyle>
            <a:lvl1pPr>
              <a:defRPr sz="1650"/>
            </a:lvl1pPr>
            <a:lvl2pPr>
              <a:defRPr sz="1500"/>
            </a:lvl2pPr>
            <a:lvl3pPr>
              <a:defRPr sz="1350"/>
            </a:lvl3pPr>
            <a:lvl4pPr>
              <a:defRPr sz="1200"/>
            </a:lvl4pPr>
            <a:lvl5pPr>
              <a:defRPr sz="1200"/>
            </a:lvl5pPr>
            <a:lvl6pPr marL="1718030" indent="-258360">
              <a:defRPr sz="1200"/>
            </a:lvl6pPr>
            <a:lvl7pPr marL="1718030" indent="-258360">
              <a:defRPr sz="1200"/>
            </a:lvl7pPr>
            <a:lvl8pPr marL="1718030" indent="-258360">
              <a:defRPr sz="1200"/>
            </a:lvl8pPr>
            <a:lvl9pPr marL="1718030" indent="-2583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3697685" y="1892490"/>
            <a:ext cx="2400300" cy="778713"/>
          </a:xfrm>
        </p:spPr>
        <p:txBody>
          <a:bodyPr anchor="b"/>
          <a:lstStyle>
            <a:lvl1pPr marL="0" indent="0" algn="ctr">
              <a:spcBef>
                <a:spcPct val="0"/>
              </a:spcBef>
              <a:buNone/>
              <a:defRPr sz="1650" b="0">
                <a:solidFill>
                  <a:schemeClr val="tx2">
                    <a:lumMod val="60000"/>
                    <a:lumOff val="40000"/>
                  </a:schemeClr>
                </a:solidFill>
                <a:latin typeface="Impact" pitchFamily="34" charset="0"/>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4886" y="2899835"/>
            <a:ext cx="2674620" cy="4821767"/>
          </a:xfrm>
        </p:spPr>
        <p:txBody>
          <a:bodyPr/>
          <a:lstStyle>
            <a:lvl1pPr>
              <a:defRPr sz="1650"/>
            </a:lvl1pPr>
            <a:lvl2pPr>
              <a:defRPr sz="1500"/>
            </a:lvl2pPr>
            <a:lvl3pPr>
              <a:defRPr sz="1350"/>
            </a:lvl3pPr>
            <a:lvl4pPr>
              <a:defRPr sz="1200"/>
            </a:lvl4pPr>
            <a:lvl5pPr>
              <a:defRPr sz="1200"/>
            </a:lvl5pPr>
            <a:lvl6pPr marL="1718030" indent="-258360">
              <a:defRPr sz="1200"/>
            </a:lvl6pPr>
            <a:lvl7pPr marL="1718030" indent="-258360">
              <a:defRPr sz="1200"/>
            </a:lvl7pPr>
            <a:lvl8pPr marL="1718030" indent="-258360">
              <a:defRPr sz="1200"/>
            </a:lvl8pPr>
            <a:lvl9pPr marL="1718030" indent="-2583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D9572A5-5D9D-5741-8F6A-EC322FB73848}"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7375A-F1B1-2D48-AA0B-CEA1D601CF2E}"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717781"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2"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1"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2"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165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D9572A5-5D9D-5741-8F6A-EC322FB7384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7375A-F1B1-2D48-AA0B-CEA1D601CF2E}" type="slidenum">
              <a:rPr lang="en-US" smtClean="0"/>
              <a:t>‹#›</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165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747579" y="8419283"/>
            <a:ext cx="971550" cy="353452"/>
          </a:xfrm>
          <a:prstGeom prst="rect">
            <a:avLst/>
          </a:prstGeom>
        </p:spPr>
        <p:txBody>
          <a:bodyPr vert="horz" lIns="91440" tIns="45720" rIns="91440" bIns="45720" rtlCol="0" anchor="ctr"/>
          <a:lstStyle>
            <a:lvl1pPr algn="r">
              <a:defRPr sz="825">
                <a:solidFill>
                  <a:schemeClr val="tx1"/>
                </a:solidFill>
                <a:latin typeface="Rockwell" pitchFamily="18" charset="0"/>
              </a:defRPr>
            </a:lvl1pPr>
          </a:lstStyle>
          <a:p>
            <a:fld id="{0D9572A5-5D9D-5741-8F6A-EC322FB73848}" type="datetimeFigureOut">
              <a:rPr lang="en-US" smtClean="0"/>
              <a:t>4/24/2019</a:t>
            </a:fld>
            <a:endParaRPr lang="en-US"/>
          </a:p>
        </p:txBody>
      </p:sp>
      <p:sp>
        <p:nvSpPr>
          <p:cNvPr id="5" name="Footer Placeholder 4"/>
          <p:cNvSpPr>
            <a:spLocks noGrp="1"/>
          </p:cNvSpPr>
          <p:nvPr>
            <p:ph type="ftr" sz="quarter" idx="3"/>
          </p:nvPr>
        </p:nvSpPr>
        <p:spPr>
          <a:xfrm>
            <a:off x="2956957" y="8407729"/>
            <a:ext cx="2788475" cy="345704"/>
          </a:xfrm>
          <a:prstGeom prst="rect">
            <a:avLst/>
          </a:prstGeom>
        </p:spPr>
        <p:txBody>
          <a:bodyPr vert="horz" lIns="91440" tIns="45720" rIns="91440" bIns="45720" rtlCol="0" anchor="ctr"/>
          <a:lstStyle>
            <a:lvl1pPr algn="r">
              <a:defRPr sz="825">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4"/>
            <a:ext cx="1112292" cy="1135797"/>
          </a:xfrm>
          <a:prstGeom prst="rect">
            <a:avLst/>
          </a:prstGeom>
        </p:spPr>
        <p:txBody>
          <a:bodyPr vert="horz" lIns="91440" tIns="45720" rIns="91440" bIns="45720" rtlCol="0" anchor="ctr"/>
          <a:lstStyle>
            <a:lvl1pPr algn="r">
              <a:defRPr sz="6150">
                <a:gradFill>
                  <a:gsLst>
                    <a:gs pos="0">
                      <a:schemeClr val="tx1">
                        <a:alpha val="10000"/>
                      </a:schemeClr>
                    </a:gs>
                    <a:gs pos="100000">
                      <a:schemeClr val="tx1">
                        <a:alpha val="10000"/>
                      </a:schemeClr>
                    </a:gs>
                  </a:gsLst>
                  <a:lin ang="5400000" scaled="0"/>
                </a:gradFill>
                <a:latin typeface="Impact" pitchFamily="34" charset="0"/>
              </a:defRPr>
            </a:lvl1pPr>
          </a:lstStyle>
          <a:p>
            <a:fld id="{5FA7375A-F1B1-2D48-AA0B-CEA1D601CF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xStyles>
    <p:titleStyle>
      <a:lvl1pPr algn="ctr" defTabSz="685784" rtl="0" eaLnBrk="1" latinLnBrk="0" hangingPunct="1">
        <a:spcBef>
          <a:spcPct val="0"/>
        </a:spcBef>
        <a:buNone/>
        <a:defRPr sz="3450" kern="1200">
          <a:solidFill>
            <a:schemeClr val="tx1"/>
          </a:solidFill>
          <a:latin typeface="+mj-lt"/>
          <a:ea typeface="+mj-ea"/>
          <a:cs typeface="+mj-cs"/>
        </a:defRPr>
      </a:lvl1pPr>
    </p:titleStyle>
    <p:bodyStyle>
      <a:lvl1pPr marL="347654" indent="-347654" algn="l" defTabSz="685784" rtl="0" eaLnBrk="1" latinLnBrk="0" hangingPunct="1">
        <a:spcBef>
          <a:spcPts val="1500"/>
        </a:spcBef>
        <a:buSzPct val="90000"/>
        <a:buFontTx/>
        <a:buBlip>
          <a:blip r:embed="rId22"/>
        </a:buBlip>
        <a:defRPr sz="1800" kern="1200">
          <a:solidFill>
            <a:schemeClr val="tx1"/>
          </a:solidFill>
          <a:latin typeface="+mn-lt"/>
          <a:ea typeface="+mn-ea"/>
          <a:cs typeface="+mn-cs"/>
        </a:defRPr>
      </a:lvl1pPr>
      <a:lvl2pPr marL="685784" indent="-342892" algn="l" defTabSz="685784" rtl="0" eaLnBrk="1" latinLnBrk="0" hangingPunct="1">
        <a:spcBef>
          <a:spcPts val="450"/>
        </a:spcBef>
        <a:buSzPct val="90000"/>
        <a:buFontTx/>
        <a:buBlip>
          <a:blip r:embed="rId23"/>
        </a:buBlip>
        <a:defRPr sz="1650" kern="1200">
          <a:solidFill>
            <a:schemeClr val="tx1"/>
          </a:solidFill>
          <a:latin typeface="+mn-lt"/>
          <a:ea typeface="+mn-ea"/>
          <a:cs typeface="+mn-cs"/>
        </a:defRPr>
      </a:lvl2pPr>
      <a:lvl3pPr marL="941762" indent="-255979" algn="l" defTabSz="685784" rtl="0" eaLnBrk="1" latinLnBrk="0" hangingPunct="1">
        <a:spcBef>
          <a:spcPts val="450"/>
        </a:spcBef>
        <a:buSzPct val="90000"/>
        <a:buFontTx/>
        <a:buBlip>
          <a:blip r:embed="rId24"/>
        </a:buBlip>
        <a:defRPr sz="1500" kern="1200">
          <a:solidFill>
            <a:schemeClr val="tx1"/>
          </a:solidFill>
          <a:latin typeface="+mn-lt"/>
          <a:ea typeface="+mn-ea"/>
          <a:cs typeface="+mn-cs"/>
        </a:defRPr>
      </a:lvl3pPr>
      <a:lvl4pPr marL="1197739" indent="-255979" algn="l" defTabSz="685784" rtl="0" eaLnBrk="1" latinLnBrk="0" hangingPunct="1">
        <a:spcBef>
          <a:spcPts val="450"/>
        </a:spcBef>
        <a:buSzPct val="90000"/>
        <a:buFontTx/>
        <a:buBlip>
          <a:blip r:embed="rId24"/>
        </a:buBlip>
        <a:defRPr sz="1350" kern="1200">
          <a:solidFill>
            <a:schemeClr val="tx1"/>
          </a:solidFill>
          <a:latin typeface="+mn-lt"/>
          <a:ea typeface="+mn-ea"/>
          <a:cs typeface="+mn-cs"/>
        </a:defRPr>
      </a:lvl4pPr>
      <a:lvl5pPr marL="1453718" indent="-255979" algn="l" defTabSz="685784" rtl="0" eaLnBrk="1" latinLnBrk="0" hangingPunct="1">
        <a:spcBef>
          <a:spcPts val="450"/>
        </a:spcBef>
        <a:buSzPct val="90000"/>
        <a:buFontTx/>
        <a:buBlip>
          <a:blip r:embed="rId24"/>
        </a:buBlip>
        <a:defRPr sz="1350" kern="1200">
          <a:solidFill>
            <a:schemeClr val="tx1"/>
          </a:solidFill>
          <a:latin typeface="+mn-lt"/>
          <a:ea typeface="+mn-ea"/>
          <a:cs typeface="+mn-cs"/>
        </a:defRPr>
      </a:lvl5pPr>
      <a:lvl6pPr marL="1718030" indent="-258360" algn="l" defTabSz="685784" rtl="0" eaLnBrk="1" latinLnBrk="0" hangingPunct="1">
        <a:spcBef>
          <a:spcPct val="20000"/>
        </a:spcBef>
        <a:buSzPct val="90000"/>
        <a:buFontTx/>
        <a:buBlip>
          <a:blip r:embed="rId22"/>
        </a:buBlip>
        <a:defRPr lang="en-US" sz="1350" kern="1200" dirty="0" smtClean="0">
          <a:solidFill>
            <a:schemeClr val="tx1"/>
          </a:solidFill>
          <a:latin typeface="+mn-lt"/>
          <a:ea typeface="+mn-ea"/>
          <a:cs typeface="+mn-cs"/>
        </a:defRPr>
      </a:lvl6pPr>
      <a:lvl7pPr marL="1969244" indent="-258360" algn="l" defTabSz="685784" rtl="0" eaLnBrk="1" latinLnBrk="0" hangingPunct="1">
        <a:spcBef>
          <a:spcPct val="20000"/>
        </a:spcBef>
        <a:buSzPct val="90000"/>
        <a:buFontTx/>
        <a:buBlip>
          <a:blip r:embed="rId24"/>
        </a:buBlip>
        <a:defRPr lang="en-US" sz="1350" kern="1200" dirty="0" smtClean="0">
          <a:solidFill>
            <a:schemeClr val="tx1"/>
          </a:solidFill>
          <a:latin typeface="+mn-lt"/>
          <a:ea typeface="+mn-ea"/>
          <a:cs typeface="+mn-cs"/>
        </a:defRPr>
      </a:lvl7pPr>
      <a:lvl8pPr marL="2227604" indent="-258360" algn="l" defTabSz="685784" rtl="0" eaLnBrk="1" latinLnBrk="0" hangingPunct="1">
        <a:spcBef>
          <a:spcPct val="20000"/>
        </a:spcBef>
        <a:buSzPct val="90000"/>
        <a:buFontTx/>
        <a:buBlip>
          <a:blip r:embed="rId22"/>
        </a:buBlip>
        <a:defRPr lang="en-US" sz="1350" kern="1200" dirty="0" smtClean="0">
          <a:solidFill>
            <a:schemeClr val="tx1"/>
          </a:solidFill>
          <a:latin typeface="+mn-lt"/>
          <a:ea typeface="+mn-ea"/>
          <a:cs typeface="+mn-cs"/>
        </a:defRPr>
      </a:lvl8pPr>
      <a:lvl9pPr marL="2484773" indent="-258360" algn="l" defTabSz="685784" rtl="0" eaLnBrk="1" latinLnBrk="0" hangingPunct="1">
        <a:spcBef>
          <a:spcPct val="20000"/>
        </a:spcBef>
        <a:buSzPct val="90000"/>
        <a:buFontTx/>
        <a:buBlip>
          <a:blip r:embed="rId23"/>
        </a:buBlip>
        <a:defRPr lang="en-US" sz="1350" kern="1200" dirty="0">
          <a:solidFill>
            <a:schemeClr val="tx1"/>
          </a:solidFill>
          <a:latin typeface="+mn-lt"/>
          <a:ea typeface="+mn-ea"/>
          <a:cs typeface="+mn-cs"/>
        </a:defRPr>
      </a:lvl9pPr>
    </p:bodyStyle>
    <p:otherStyle>
      <a:defPPr>
        <a:defRPr/>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info@givingcrowd.c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4.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E29A-3F8A-4D99-8C59-CB231888216A}"/>
              </a:ext>
            </a:extLst>
          </p:cNvPr>
          <p:cNvSpPr>
            <a:spLocks noGrp="1"/>
          </p:cNvSpPr>
          <p:nvPr>
            <p:ph type="title"/>
          </p:nvPr>
        </p:nvSpPr>
        <p:spPr>
          <a:xfrm>
            <a:off x="451618" y="1117062"/>
            <a:ext cx="5954763" cy="1157816"/>
          </a:xfrm>
        </p:spPr>
        <p:txBody>
          <a:bodyPr/>
          <a:lstStyle/>
          <a:p>
            <a:r>
              <a:rPr lang="en-US" sz="6000" b="1" i="1" dirty="0">
                <a:solidFill>
                  <a:srgbClr val="4F758B"/>
                </a:solidFill>
                <a:latin typeface="Garamond" panose="02020404030301010803" pitchFamily="18" charset="0"/>
              </a:rPr>
              <a:t>Legacy Found:</a:t>
            </a:r>
            <a:br>
              <a:rPr lang="en-US" sz="5400" b="1" i="1" dirty="0">
                <a:solidFill>
                  <a:srgbClr val="4F758B"/>
                </a:solidFill>
                <a:latin typeface="Garamond" panose="02020404030301010803" pitchFamily="18" charset="0"/>
              </a:rPr>
            </a:br>
            <a:r>
              <a:rPr lang="en-US" sz="2400" b="1" i="1" dirty="0">
                <a:solidFill>
                  <a:srgbClr val="4F758B"/>
                </a:solidFill>
                <a:latin typeface="Garamond" panose="02020404030301010803" pitchFamily="18" charset="0"/>
              </a:rPr>
              <a:t>A practical guide to Stewarding your Stuff</a:t>
            </a:r>
          </a:p>
        </p:txBody>
      </p:sp>
      <p:pic>
        <p:nvPicPr>
          <p:cNvPr id="7" name="Picture 6">
            <a:extLst>
              <a:ext uri="{FF2B5EF4-FFF2-40B4-BE49-F238E27FC236}">
                <a16:creationId xmlns:a16="http://schemas.microsoft.com/office/drawing/2014/main" id="{DB64EDA5-6CC0-4C5A-879A-AD95C81F0033}"/>
              </a:ext>
            </a:extLst>
          </p:cNvPr>
          <p:cNvPicPr>
            <a:picLocks noChangeAspect="1"/>
          </p:cNvPicPr>
          <p:nvPr/>
        </p:nvPicPr>
        <p:blipFill>
          <a:blip r:embed="rId2"/>
          <a:stretch>
            <a:fillRect/>
          </a:stretch>
        </p:blipFill>
        <p:spPr>
          <a:xfrm>
            <a:off x="623800" y="3019937"/>
            <a:ext cx="5610397" cy="3742080"/>
          </a:xfrm>
          <a:prstGeom prst="rect">
            <a:avLst/>
          </a:prstGeom>
        </p:spPr>
      </p:pic>
      <p:pic>
        <p:nvPicPr>
          <p:cNvPr id="9" name="Picture 8" descr="A close up of a sign&#10;&#10;Description automatically generated">
            <a:extLst>
              <a:ext uri="{FF2B5EF4-FFF2-40B4-BE49-F238E27FC236}">
                <a16:creationId xmlns:a16="http://schemas.microsoft.com/office/drawing/2014/main" id="{94A4EA56-C2F4-4164-AADC-0B78081785D4}"/>
              </a:ext>
            </a:extLst>
          </p:cNvPr>
          <p:cNvPicPr>
            <a:picLocks noChangeAspect="1"/>
          </p:cNvPicPr>
          <p:nvPr/>
        </p:nvPicPr>
        <p:blipFill>
          <a:blip r:embed="rId3"/>
          <a:stretch>
            <a:fillRect/>
          </a:stretch>
        </p:blipFill>
        <p:spPr>
          <a:xfrm>
            <a:off x="3006793" y="7745306"/>
            <a:ext cx="3695637" cy="1097280"/>
          </a:xfrm>
          <a:prstGeom prst="rect">
            <a:avLst/>
          </a:prstGeom>
        </p:spPr>
      </p:pic>
    </p:spTree>
    <p:extLst>
      <p:ext uri="{BB962C8B-B14F-4D97-AF65-F5344CB8AC3E}">
        <p14:creationId xmlns:p14="http://schemas.microsoft.com/office/powerpoint/2010/main" val="253750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8B40B-1677-44A9-BF7B-8BB89CB4817A}"/>
              </a:ext>
            </a:extLst>
          </p:cNvPr>
          <p:cNvSpPr>
            <a:spLocks noGrp="1"/>
          </p:cNvSpPr>
          <p:nvPr>
            <p:ph idx="1"/>
          </p:nvPr>
        </p:nvSpPr>
        <p:spPr>
          <a:xfrm>
            <a:off x="685800" y="731044"/>
            <a:ext cx="5485210" cy="7422356"/>
          </a:xfrm>
        </p:spPr>
        <p:txBody>
          <a:bodyPr>
            <a:normAutofit lnSpcReduction="10000"/>
          </a:bodyPr>
          <a:lstStyle/>
          <a:p>
            <a:pPr marL="0" indent="0">
              <a:buNone/>
            </a:pPr>
            <a:r>
              <a:rPr lang="en-US" sz="3600" i="1" u="sng" dirty="0">
                <a:solidFill>
                  <a:srgbClr val="253746"/>
                </a:solidFill>
                <a:latin typeface="Garamond" panose="02020404030301010803" pitchFamily="18" charset="0"/>
              </a:rPr>
              <a:t>So let’s talk</a:t>
            </a:r>
            <a:r>
              <a:rPr lang="en-US" sz="2600" i="1" dirty="0">
                <a:solidFill>
                  <a:srgbClr val="253746"/>
                </a:solidFill>
                <a:latin typeface="Garamond" panose="02020404030301010803" pitchFamily="18" charset="0"/>
              </a:rPr>
              <a:t>… </a:t>
            </a:r>
          </a:p>
          <a:p>
            <a:pPr marL="0" indent="0">
              <a:buNone/>
            </a:pPr>
            <a:r>
              <a:rPr lang="en-US" sz="1600" dirty="0">
                <a:solidFill>
                  <a:srgbClr val="253746"/>
                </a:solidFill>
                <a:latin typeface="Garamond" panose="02020404030301010803" pitchFamily="18" charset="0"/>
              </a:rPr>
              <a:t>•  We do not sell insurance.</a:t>
            </a:r>
          </a:p>
          <a:p>
            <a:pPr marL="0" indent="0">
              <a:buNone/>
            </a:pPr>
            <a:r>
              <a:rPr lang="en-US" sz="1600" dirty="0">
                <a:solidFill>
                  <a:srgbClr val="253746"/>
                </a:solidFill>
                <a:latin typeface="Garamond" panose="02020404030301010803" pitchFamily="18" charset="0"/>
              </a:rPr>
              <a:t>•  We do not manage assets.</a:t>
            </a:r>
          </a:p>
          <a:p>
            <a:pPr marL="0" indent="0">
              <a:buNone/>
            </a:pPr>
            <a:r>
              <a:rPr lang="en-US" sz="1600" dirty="0">
                <a:solidFill>
                  <a:srgbClr val="253746"/>
                </a:solidFill>
                <a:latin typeface="Garamond" panose="02020404030301010803" pitchFamily="18" charset="0"/>
              </a:rPr>
              <a:t>•  We do not receive a commission on gifts you create</a:t>
            </a:r>
          </a:p>
          <a:p>
            <a:pPr marL="0" indent="0">
              <a:buNone/>
            </a:pPr>
            <a:r>
              <a:rPr lang="en-US" sz="1600" dirty="0">
                <a:solidFill>
                  <a:srgbClr val="253746"/>
                </a:solidFill>
                <a:latin typeface="Garamond" panose="02020404030301010803" pitchFamily="18" charset="0"/>
              </a:rPr>
              <a:t>•  We will work with your advisors.</a:t>
            </a:r>
          </a:p>
          <a:p>
            <a:pPr marL="117475" indent="-117475">
              <a:buNone/>
            </a:pPr>
            <a:r>
              <a:rPr lang="en-US" sz="1600" dirty="0">
                <a:solidFill>
                  <a:srgbClr val="253746"/>
                </a:solidFill>
                <a:latin typeface="Garamond" panose="02020404030301010803" pitchFamily="18" charset="0"/>
              </a:rPr>
              <a:t>•  Our aim is to offer an environment that is free of bias and conflict of interest. We are a “safe third party” with no side agenda or ulterior motive. If we have a bias, it is one of helping you engage and enjoy maximizing what you have worked a lifetime for, to the benefit of your family and the charitable organizations that have impacted your family.</a:t>
            </a:r>
          </a:p>
          <a:p>
            <a:pPr marL="117475" indent="-117475">
              <a:buNone/>
            </a:pPr>
            <a:r>
              <a:rPr lang="en-US" sz="1600" dirty="0">
                <a:solidFill>
                  <a:srgbClr val="253746"/>
                </a:solidFill>
                <a:latin typeface="Garamond" panose="02020404030301010803" pitchFamily="18" charset="0"/>
              </a:rPr>
              <a:t>•  This is expertise offered by your church to serve you. It is offered without obligation but with the hope that if the church has blessed your family, you might remember and invest in the current and future ministry impact of this body. </a:t>
            </a:r>
          </a:p>
          <a:p>
            <a:pPr marL="117475" indent="-117475">
              <a:buNone/>
            </a:pPr>
            <a:endParaRPr lang="en-US" sz="1600" dirty="0">
              <a:solidFill>
                <a:srgbClr val="253746"/>
              </a:solidFill>
              <a:latin typeface="Garamond" panose="02020404030301010803" pitchFamily="18" charset="0"/>
            </a:endParaRPr>
          </a:p>
          <a:p>
            <a:pPr marL="117475" indent="-117475" algn="ctr">
              <a:buNone/>
            </a:pPr>
            <a:r>
              <a:rPr lang="en-US" sz="1600" dirty="0">
                <a:solidFill>
                  <a:srgbClr val="253746"/>
                </a:solidFill>
                <a:latin typeface="Garamond" panose="02020404030301010803" pitchFamily="18" charset="0"/>
              </a:rPr>
              <a:t>The Giving Crowd</a:t>
            </a:r>
          </a:p>
          <a:p>
            <a:pPr marL="117475" indent="-117475" algn="ctr">
              <a:buNone/>
            </a:pPr>
            <a:r>
              <a:rPr lang="en-US" sz="1600" dirty="0">
                <a:solidFill>
                  <a:srgbClr val="253746"/>
                </a:solidFill>
                <a:latin typeface="Garamond" panose="02020404030301010803" pitchFamily="18" charset="0"/>
              </a:rPr>
              <a:t>972-850-9503</a:t>
            </a:r>
          </a:p>
          <a:p>
            <a:pPr marL="117475" indent="-117475" algn="ctr">
              <a:buNone/>
            </a:pPr>
            <a:r>
              <a:rPr lang="en-US" sz="1600" dirty="0">
                <a:latin typeface="Garamond" panose="02020404030301010803" pitchFamily="18" charset="0"/>
                <a:hlinkClick r:id="rId2">
                  <a:extLst>
                    <a:ext uri="{A12FA001-AC4F-418D-AE19-62706E023703}">
                      <ahyp:hlinkClr xmlns:ahyp="http://schemas.microsoft.com/office/drawing/2018/hyperlinkcolor" val="tx"/>
                    </a:ext>
                  </a:extLst>
                </a:hlinkClick>
              </a:rPr>
              <a:t>info@givingcrowd.co</a:t>
            </a:r>
            <a:endParaRPr lang="en-US" sz="1600" dirty="0">
              <a:latin typeface="Garamond" panose="02020404030301010803" pitchFamily="18" charset="0"/>
            </a:endParaRPr>
          </a:p>
          <a:p>
            <a:pPr marL="117475" indent="-117475" algn="ctr">
              <a:buNone/>
            </a:pPr>
            <a:r>
              <a:rPr lang="en-US" sz="1600" dirty="0">
                <a:solidFill>
                  <a:srgbClr val="253746"/>
                </a:solidFill>
                <a:latin typeface="Garamond" panose="02020404030301010803" pitchFamily="18" charset="0"/>
              </a:rPr>
              <a:t>Givingcrowd.co</a:t>
            </a:r>
          </a:p>
          <a:p>
            <a:pPr marL="0" indent="0">
              <a:buNone/>
            </a:pPr>
            <a:r>
              <a:rPr lang="en-US" dirty="0">
                <a:solidFill>
                  <a:srgbClr val="253746"/>
                </a:solidFill>
                <a:latin typeface="Garamond" panose="02020404030301010803" pitchFamily="18" charset="0"/>
              </a:rPr>
              <a:t> </a:t>
            </a:r>
          </a:p>
        </p:txBody>
      </p:sp>
      <p:grpSp>
        <p:nvGrpSpPr>
          <p:cNvPr id="5" name="Group 4">
            <a:extLst>
              <a:ext uri="{FF2B5EF4-FFF2-40B4-BE49-F238E27FC236}">
                <a16:creationId xmlns:a16="http://schemas.microsoft.com/office/drawing/2014/main" id="{B7E27701-9FC4-43D2-A1AF-CF054278CB9F}"/>
              </a:ext>
            </a:extLst>
          </p:cNvPr>
          <p:cNvGrpSpPr/>
          <p:nvPr/>
        </p:nvGrpSpPr>
        <p:grpSpPr>
          <a:xfrm>
            <a:off x="0" y="8422568"/>
            <a:ext cx="6858001" cy="721432"/>
            <a:chOff x="-11863" y="5965739"/>
            <a:chExt cx="12192000" cy="856545"/>
          </a:xfrm>
        </p:grpSpPr>
        <p:sp>
          <p:nvSpPr>
            <p:cNvPr id="6" name="TextBox 5">
              <a:extLst>
                <a:ext uri="{FF2B5EF4-FFF2-40B4-BE49-F238E27FC236}">
                  <a16:creationId xmlns:a16="http://schemas.microsoft.com/office/drawing/2014/main" id="{61AA33D7-FF6A-49C9-A37A-6B0895BCB28C}"/>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7" name="Picture 6">
              <a:extLst>
                <a:ext uri="{FF2B5EF4-FFF2-40B4-BE49-F238E27FC236}">
                  <a16:creationId xmlns:a16="http://schemas.microsoft.com/office/drawing/2014/main" id="{AA3DAD9D-18B4-4DE2-882B-7EF490D7E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spTree>
    <p:extLst>
      <p:ext uri="{BB962C8B-B14F-4D97-AF65-F5344CB8AC3E}">
        <p14:creationId xmlns:p14="http://schemas.microsoft.com/office/powerpoint/2010/main" val="89949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E27701-9FC4-43D2-A1AF-CF054278CB9F}"/>
              </a:ext>
            </a:extLst>
          </p:cNvPr>
          <p:cNvGrpSpPr/>
          <p:nvPr/>
        </p:nvGrpSpPr>
        <p:grpSpPr>
          <a:xfrm>
            <a:off x="0" y="8422568"/>
            <a:ext cx="6858001" cy="721432"/>
            <a:chOff x="-11863" y="5965739"/>
            <a:chExt cx="12192000" cy="856545"/>
          </a:xfrm>
        </p:grpSpPr>
        <p:sp>
          <p:nvSpPr>
            <p:cNvPr id="6" name="TextBox 5">
              <a:extLst>
                <a:ext uri="{FF2B5EF4-FFF2-40B4-BE49-F238E27FC236}">
                  <a16:creationId xmlns:a16="http://schemas.microsoft.com/office/drawing/2014/main" id="{61AA33D7-FF6A-49C9-A37A-6B0895BCB28C}"/>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7" name="Picture 6">
              <a:extLst>
                <a:ext uri="{FF2B5EF4-FFF2-40B4-BE49-F238E27FC236}">
                  <a16:creationId xmlns:a16="http://schemas.microsoft.com/office/drawing/2014/main" id="{AA3DAD9D-18B4-4DE2-882B-7EF490D7E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pic>
        <p:nvPicPr>
          <p:cNvPr id="4" name="Picture 3">
            <a:extLst>
              <a:ext uri="{FF2B5EF4-FFF2-40B4-BE49-F238E27FC236}">
                <a16:creationId xmlns:a16="http://schemas.microsoft.com/office/drawing/2014/main" id="{D0B20620-5680-4461-B8B7-993E8744DAAA}"/>
              </a:ext>
            </a:extLst>
          </p:cNvPr>
          <p:cNvPicPr>
            <a:picLocks noChangeAspect="1"/>
          </p:cNvPicPr>
          <p:nvPr/>
        </p:nvPicPr>
        <p:blipFill>
          <a:blip r:embed="rId3"/>
          <a:stretch>
            <a:fillRect/>
          </a:stretch>
        </p:blipFill>
        <p:spPr>
          <a:xfrm>
            <a:off x="625186" y="457200"/>
            <a:ext cx="5607627" cy="7448549"/>
          </a:xfrm>
          <a:prstGeom prst="rect">
            <a:avLst/>
          </a:prstGeom>
        </p:spPr>
      </p:pic>
      <p:sp>
        <p:nvSpPr>
          <p:cNvPr id="10" name="Rectangle 9">
            <a:extLst>
              <a:ext uri="{FF2B5EF4-FFF2-40B4-BE49-F238E27FC236}">
                <a16:creationId xmlns:a16="http://schemas.microsoft.com/office/drawing/2014/main" id="{C5D77007-E264-4CCB-BC45-974860043018}"/>
              </a:ext>
            </a:extLst>
          </p:cNvPr>
          <p:cNvSpPr/>
          <p:nvPr/>
        </p:nvSpPr>
        <p:spPr>
          <a:xfrm>
            <a:off x="714748" y="595907"/>
            <a:ext cx="2228560" cy="923330"/>
          </a:xfrm>
          <a:prstGeom prst="rect">
            <a:avLst/>
          </a:prstGeom>
          <a:noFill/>
          <a:scene3d>
            <a:camera prst="orthographicFront">
              <a:rot lat="0" lon="0" rev="900000"/>
            </a:camera>
            <a:lightRig rig="threePt" dir="t"/>
          </a:scene3d>
        </p:spPr>
        <p:txBody>
          <a:bodyPr wrap="none" lIns="91440" tIns="45720" rIns="91440" bIns="45720" anchor="ctr" anchorCtr="0">
            <a:spAutoFit/>
            <a:scene3d>
              <a:camera prst="orthographicFront">
                <a:rot lat="3000000" lon="0" rev="1200000"/>
              </a:camera>
              <a:lightRig rig="threePt" dir="t"/>
            </a:scene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Sample</a:t>
            </a:r>
          </a:p>
        </p:txBody>
      </p:sp>
    </p:spTree>
    <p:extLst>
      <p:ext uri="{BB962C8B-B14F-4D97-AF65-F5344CB8AC3E}">
        <p14:creationId xmlns:p14="http://schemas.microsoft.com/office/powerpoint/2010/main" val="74449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E27701-9FC4-43D2-A1AF-CF054278CB9F}"/>
              </a:ext>
            </a:extLst>
          </p:cNvPr>
          <p:cNvGrpSpPr/>
          <p:nvPr/>
        </p:nvGrpSpPr>
        <p:grpSpPr>
          <a:xfrm>
            <a:off x="0" y="8422568"/>
            <a:ext cx="6858001" cy="721432"/>
            <a:chOff x="-11863" y="5965739"/>
            <a:chExt cx="12192000" cy="856545"/>
          </a:xfrm>
        </p:grpSpPr>
        <p:sp>
          <p:nvSpPr>
            <p:cNvPr id="6" name="TextBox 5">
              <a:extLst>
                <a:ext uri="{FF2B5EF4-FFF2-40B4-BE49-F238E27FC236}">
                  <a16:creationId xmlns:a16="http://schemas.microsoft.com/office/drawing/2014/main" id="{61AA33D7-FF6A-49C9-A37A-6B0895BCB28C}"/>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7" name="Picture 6">
              <a:extLst>
                <a:ext uri="{FF2B5EF4-FFF2-40B4-BE49-F238E27FC236}">
                  <a16:creationId xmlns:a16="http://schemas.microsoft.com/office/drawing/2014/main" id="{AA3DAD9D-18B4-4DE2-882B-7EF490D7E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pic>
        <p:nvPicPr>
          <p:cNvPr id="2" name="Picture 1">
            <a:extLst>
              <a:ext uri="{FF2B5EF4-FFF2-40B4-BE49-F238E27FC236}">
                <a16:creationId xmlns:a16="http://schemas.microsoft.com/office/drawing/2014/main" id="{2CA511B6-BA3A-4F23-8C1A-7533003EFF10}"/>
              </a:ext>
            </a:extLst>
          </p:cNvPr>
          <p:cNvPicPr>
            <a:picLocks noChangeAspect="1"/>
          </p:cNvPicPr>
          <p:nvPr/>
        </p:nvPicPr>
        <p:blipFill>
          <a:blip r:embed="rId3"/>
          <a:stretch>
            <a:fillRect/>
          </a:stretch>
        </p:blipFill>
        <p:spPr>
          <a:xfrm>
            <a:off x="714748" y="514351"/>
            <a:ext cx="5428504" cy="7110412"/>
          </a:xfrm>
          <a:prstGeom prst="rect">
            <a:avLst/>
          </a:prstGeom>
        </p:spPr>
      </p:pic>
      <p:sp>
        <p:nvSpPr>
          <p:cNvPr id="4" name="Rectangle 3">
            <a:extLst>
              <a:ext uri="{FF2B5EF4-FFF2-40B4-BE49-F238E27FC236}">
                <a16:creationId xmlns:a16="http://schemas.microsoft.com/office/drawing/2014/main" id="{072AA17F-A0A5-451D-8493-35DA6F1EDB27}"/>
              </a:ext>
            </a:extLst>
          </p:cNvPr>
          <p:cNvSpPr/>
          <p:nvPr/>
        </p:nvSpPr>
        <p:spPr>
          <a:xfrm>
            <a:off x="714748" y="595907"/>
            <a:ext cx="2228560" cy="923330"/>
          </a:xfrm>
          <a:prstGeom prst="rect">
            <a:avLst/>
          </a:prstGeom>
          <a:noFill/>
          <a:scene3d>
            <a:camera prst="orthographicFront">
              <a:rot lat="0" lon="0" rev="900000"/>
            </a:camera>
            <a:lightRig rig="threePt" dir="t"/>
          </a:scene3d>
        </p:spPr>
        <p:txBody>
          <a:bodyPr wrap="none" lIns="91440" tIns="45720" rIns="91440" bIns="45720" anchor="ctr" anchorCtr="0">
            <a:spAutoFit/>
            <a:scene3d>
              <a:camera prst="orthographicFront">
                <a:rot lat="3000000" lon="0" rev="1200000"/>
              </a:camera>
              <a:lightRig rig="threePt" dir="t"/>
            </a:scene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Sample</a:t>
            </a:r>
          </a:p>
        </p:txBody>
      </p:sp>
    </p:spTree>
    <p:extLst>
      <p:ext uri="{BB962C8B-B14F-4D97-AF65-F5344CB8AC3E}">
        <p14:creationId xmlns:p14="http://schemas.microsoft.com/office/powerpoint/2010/main" val="42823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E27701-9FC4-43D2-A1AF-CF054278CB9F}"/>
              </a:ext>
            </a:extLst>
          </p:cNvPr>
          <p:cNvGrpSpPr/>
          <p:nvPr/>
        </p:nvGrpSpPr>
        <p:grpSpPr>
          <a:xfrm>
            <a:off x="0" y="8422568"/>
            <a:ext cx="6858001" cy="721432"/>
            <a:chOff x="-11863" y="5965739"/>
            <a:chExt cx="12192000" cy="856545"/>
          </a:xfrm>
        </p:grpSpPr>
        <p:sp>
          <p:nvSpPr>
            <p:cNvPr id="6" name="TextBox 5">
              <a:extLst>
                <a:ext uri="{FF2B5EF4-FFF2-40B4-BE49-F238E27FC236}">
                  <a16:creationId xmlns:a16="http://schemas.microsoft.com/office/drawing/2014/main" id="{61AA33D7-FF6A-49C9-A37A-6B0895BCB28C}"/>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7" name="Picture 6">
              <a:extLst>
                <a:ext uri="{FF2B5EF4-FFF2-40B4-BE49-F238E27FC236}">
                  <a16:creationId xmlns:a16="http://schemas.microsoft.com/office/drawing/2014/main" id="{AA3DAD9D-18B4-4DE2-882B-7EF490D7E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pic>
        <p:nvPicPr>
          <p:cNvPr id="9" name="Picture 8">
            <a:extLst>
              <a:ext uri="{FF2B5EF4-FFF2-40B4-BE49-F238E27FC236}">
                <a16:creationId xmlns:a16="http://schemas.microsoft.com/office/drawing/2014/main" id="{6E484F17-E97A-4CD0-9A6D-054555D5F8BE}"/>
              </a:ext>
            </a:extLst>
          </p:cNvPr>
          <p:cNvPicPr>
            <a:picLocks noChangeAspect="1"/>
          </p:cNvPicPr>
          <p:nvPr/>
        </p:nvPicPr>
        <p:blipFill>
          <a:blip r:embed="rId3"/>
          <a:stretch>
            <a:fillRect/>
          </a:stretch>
        </p:blipFill>
        <p:spPr>
          <a:xfrm>
            <a:off x="647701" y="552451"/>
            <a:ext cx="5534024" cy="7448550"/>
          </a:xfrm>
          <a:prstGeom prst="rect">
            <a:avLst/>
          </a:prstGeom>
        </p:spPr>
      </p:pic>
    </p:spTree>
    <p:extLst>
      <p:ext uri="{BB962C8B-B14F-4D97-AF65-F5344CB8AC3E}">
        <p14:creationId xmlns:p14="http://schemas.microsoft.com/office/powerpoint/2010/main" val="397929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E27701-9FC4-43D2-A1AF-CF054278CB9F}"/>
              </a:ext>
            </a:extLst>
          </p:cNvPr>
          <p:cNvGrpSpPr/>
          <p:nvPr/>
        </p:nvGrpSpPr>
        <p:grpSpPr>
          <a:xfrm>
            <a:off x="0" y="8422568"/>
            <a:ext cx="6858001" cy="721432"/>
            <a:chOff x="-11863" y="5965739"/>
            <a:chExt cx="12192000" cy="856545"/>
          </a:xfrm>
        </p:grpSpPr>
        <p:sp>
          <p:nvSpPr>
            <p:cNvPr id="6" name="TextBox 5">
              <a:extLst>
                <a:ext uri="{FF2B5EF4-FFF2-40B4-BE49-F238E27FC236}">
                  <a16:creationId xmlns:a16="http://schemas.microsoft.com/office/drawing/2014/main" id="{61AA33D7-FF6A-49C9-A37A-6B0895BCB28C}"/>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7" name="Picture 6">
              <a:extLst>
                <a:ext uri="{FF2B5EF4-FFF2-40B4-BE49-F238E27FC236}">
                  <a16:creationId xmlns:a16="http://schemas.microsoft.com/office/drawing/2014/main" id="{AA3DAD9D-18B4-4DE2-882B-7EF490D7E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pic>
        <p:nvPicPr>
          <p:cNvPr id="9" name="Picture 8">
            <a:extLst>
              <a:ext uri="{FF2B5EF4-FFF2-40B4-BE49-F238E27FC236}">
                <a16:creationId xmlns:a16="http://schemas.microsoft.com/office/drawing/2014/main" id="{59053703-0370-48CE-A0EC-F2338F0427DB}"/>
              </a:ext>
            </a:extLst>
          </p:cNvPr>
          <p:cNvPicPr>
            <a:picLocks noChangeAspect="1"/>
          </p:cNvPicPr>
          <p:nvPr/>
        </p:nvPicPr>
        <p:blipFill rotWithShape="1">
          <a:blip r:embed="rId3"/>
          <a:srcRect l="2697" b="2139"/>
          <a:stretch/>
        </p:blipFill>
        <p:spPr>
          <a:xfrm>
            <a:off x="590550" y="546017"/>
            <a:ext cx="5695949" cy="7435933"/>
          </a:xfrm>
          <a:prstGeom prst="rect">
            <a:avLst/>
          </a:prstGeom>
        </p:spPr>
      </p:pic>
    </p:spTree>
    <p:extLst>
      <p:ext uri="{BB962C8B-B14F-4D97-AF65-F5344CB8AC3E}">
        <p14:creationId xmlns:p14="http://schemas.microsoft.com/office/powerpoint/2010/main" val="423827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E27701-9FC4-43D2-A1AF-CF054278CB9F}"/>
              </a:ext>
            </a:extLst>
          </p:cNvPr>
          <p:cNvGrpSpPr/>
          <p:nvPr/>
        </p:nvGrpSpPr>
        <p:grpSpPr>
          <a:xfrm>
            <a:off x="0" y="8422568"/>
            <a:ext cx="6858001" cy="721432"/>
            <a:chOff x="-11863" y="5965739"/>
            <a:chExt cx="12192000" cy="856545"/>
          </a:xfrm>
        </p:grpSpPr>
        <p:sp>
          <p:nvSpPr>
            <p:cNvPr id="6" name="TextBox 5">
              <a:extLst>
                <a:ext uri="{FF2B5EF4-FFF2-40B4-BE49-F238E27FC236}">
                  <a16:creationId xmlns:a16="http://schemas.microsoft.com/office/drawing/2014/main" id="{61AA33D7-FF6A-49C9-A37A-6B0895BCB28C}"/>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7" name="Picture 6">
              <a:extLst>
                <a:ext uri="{FF2B5EF4-FFF2-40B4-BE49-F238E27FC236}">
                  <a16:creationId xmlns:a16="http://schemas.microsoft.com/office/drawing/2014/main" id="{AA3DAD9D-18B4-4DE2-882B-7EF490D7E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pic>
        <p:nvPicPr>
          <p:cNvPr id="2" name="Picture 1">
            <a:extLst>
              <a:ext uri="{FF2B5EF4-FFF2-40B4-BE49-F238E27FC236}">
                <a16:creationId xmlns:a16="http://schemas.microsoft.com/office/drawing/2014/main" id="{413DA2DD-EB26-4EE8-B4BC-EE064ECF0BA4}"/>
              </a:ext>
            </a:extLst>
          </p:cNvPr>
          <p:cNvPicPr>
            <a:picLocks noChangeAspect="1"/>
          </p:cNvPicPr>
          <p:nvPr/>
        </p:nvPicPr>
        <p:blipFill>
          <a:blip r:embed="rId3"/>
          <a:stretch>
            <a:fillRect/>
          </a:stretch>
        </p:blipFill>
        <p:spPr>
          <a:xfrm>
            <a:off x="704850" y="666750"/>
            <a:ext cx="5429250" cy="7239000"/>
          </a:xfrm>
          <a:prstGeom prst="rect">
            <a:avLst/>
          </a:prstGeom>
        </p:spPr>
      </p:pic>
    </p:spTree>
    <p:extLst>
      <p:ext uri="{BB962C8B-B14F-4D97-AF65-F5344CB8AC3E}">
        <p14:creationId xmlns:p14="http://schemas.microsoft.com/office/powerpoint/2010/main" val="148077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831766" y="336547"/>
            <a:ext cx="5432820" cy="342900"/>
          </a:xfrm>
          <a:prstGeom prst="rect">
            <a:avLst/>
          </a:prstGeom>
          <a:noFill/>
          <a:ln>
            <a:noFill/>
          </a:ln>
          <a:extLst/>
        </p:spPr>
        <p:txBody>
          <a:bodyPr/>
          <a:lstStyle/>
          <a:p>
            <a:pPr marL="192876" indent="-192876" algn="ctr">
              <a:lnSpc>
                <a:spcPct val="75000"/>
              </a:lnSpc>
              <a:spcBef>
                <a:spcPct val="20000"/>
              </a:spcBef>
              <a:defRPr/>
            </a:pPr>
            <a:r>
              <a:rPr lang="en-US" sz="4000" dirty="0">
                <a:solidFill>
                  <a:srgbClr val="253746"/>
                </a:solidFill>
                <a:latin typeface="Garamond" panose="02020404030301010803" pitchFamily="18" charset="0"/>
                <a:cs typeface="Georgia" charset="0"/>
              </a:rPr>
              <a:t>About The Giving Crowd</a:t>
            </a:r>
          </a:p>
        </p:txBody>
      </p:sp>
      <p:sp>
        <p:nvSpPr>
          <p:cNvPr id="31746" name="Content Placeholder 2"/>
          <p:cNvSpPr txBox="1">
            <a:spLocks/>
          </p:cNvSpPr>
          <p:nvPr/>
        </p:nvSpPr>
        <p:spPr bwMode="auto">
          <a:xfrm>
            <a:off x="1432097" y="1372176"/>
            <a:ext cx="5145151" cy="4218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09575" eaLnBrk="0" hangingPunct="0">
              <a:defRPr sz="2400">
                <a:solidFill>
                  <a:schemeClr val="tx1"/>
                </a:solidFill>
                <a:latin typeface="Arial" charset="0"/>
                <a:ea typeface="ＭＳ Ｐゴシック" charset="0"/>
                <a:cs typeface="ＭＳ Ｐゴシック" charset="0"/>
              </a:defRPr>
            </a:lvl1pPr>
            <a:lvl2pPr marL="742950" indent="-285750" defTabSz="409575" eaLnBrk="0" hangingPunct="0">
              <a:defRPr sz="2400">
                <a:solidFill>
                  <a:schemeClr val="tx1"/>
                </a:solidFill>
                <a:latin typeface="Arial" charset="0"/>
                <a:ea typeface="ＭＳ Ｐゴシック" charset="0"/>
              </a:defRPr>
            </a:lvl2pPr>
            <a:lvl3pPr marL="1143000" indent="-228600" defTabSz="409575" eaLnBrk="0" hangingPunct="0">
              <a:defRPr sz="2400">
                <a:solidFill>
                  <a:schemeClr val="tx1"/>
                </a:solidFill>
                <a:latin typeface="Arial" charset="0"/>
                <a:ea typeface="ＭＳ Ｐゴシック" charset="0"/>
              </a:defRPr>
            </a:lvl3pPr>
            <a:lvl4pPr marL="1600200" indent="-228600" defTabSz="409575" eaLnBrk="0" hangingPunct="0">
              <a:defRPr sz="2400">
                <a:solidFill>
                  <a:schemeClr val="tx1"/>
                </a:solidFill>
                <a:latin typeface="Arial" charset="0"/>
                <a:ea typeface="ＭＳ Ｐゴシック" charset="0"/>
              </a:defRPr>
            </a:lvl4pPr>
            <a:lvl5pPr marL="2057400" indent="-228600" defTabSz="409575" eaLnBrk="0" hangingPunct="0">
              <a:defRPr sz="2400">
                <a:solidFill>
                  <a:schemeClr val="tx1"/>
                </a:solidFill>
                <a:latin typeface="Arial" charset="0"/>
                <a:ea typeface="ＭＳ Ｐゴシック" charset="0"/>
              </a:defRPr>
            </a:lvl5pPr>
            <a:lvl6pPr marL="2514600" indent="-228600" defTabSz="4095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95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95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9575" eaLnBrk="0" fontAlgn="base" hangingPunct="0">
              <a:spcBef>
                <a:spcPct val="0"/>
              </a:spcBef>
              <a:spcAft>
                <a:spcPct val="0"/>
              </a:spcAft>
              <a:defRPr sz="2400">
                <a:solidFill>
                  <a:schemeClr val="tx1"/>
                </a:solidFill>
                <a:latin typeface="Arial" charset="0"/>
                <a:ea typeface="ＭＳ Ｐゴシック" charset="0"/>
              </a:defRPr>
            </a:lvl9pPr>
          </a:lstStyle>
          <a:p>
            <a:pPr>
              <a:buSzPct val="30000"/>
            </a:pPr>
            <a:r>
              <a:rPr lang="en-US" sz="1600" b="1" dirty="0">
                <a:solidFill>
                  <a:srgbClr val="253746"/>
                </a:solidFill>
                <a:latin typeface="Garamond" panose="02020404030301010803" pitchFamily="18" charset="0"/>
                <a:ea typeface="MS PGothic" charset="0"/>
                <a:cs typeface="MS PGothic" charset="0"/>
                <a:sym typeface="Gill Sans" charset="0"/>
              </a:rPr>
              <a:t>Greg Ring</a:t>
            </a:r>
            <a:br>
              <a:rPr lang="en-US" sz="1600" dirty="0">
                <a:solidFill>
                  <a:srgbClr val="253746"/>
                </a:solidFill>
                <a:latin typeface="Garamond" panose="02020404030301010803" pitchFamily="18" charset="0"/>
                <a:ea typeface="MS PGothic" charset="0"/>
                <a:cs typeface="MS PGothic" charset="0"/>
                <a:sym typeface="Gill Sans" charset="0"/>
              </a:rPr>
            </a:br>
            <a:r>
              <a:rPr lang="en-US" sz="1600" b="1" dirty="0">
                <a:solidFill>
                  <a:srgbClr val="253746"/>
                </a:solidFill>
                <a:latin typeface="Garamond" panose="02020404030301010803" pitchFamily="18" charset="0"/>
                <a:ea typeface="MS PGothic" charset="0"/>
                <a:cs typeface="MS PGothic" charset="0"/>
                <a:sym typeface="Gill Sans" charset="0"/>
              </a:rPr>
              <a:t>Co-Founder</a:t>
            </a:r>
            <a:br>
              <a:rPr lang="en-US" sz="1600" dirty="0">
                <a:solidFill>
                  <a:srgbClr val="253746"/>
                </a:solidFill>
                <a:latin typeface="Garamond" panose="02020404030301010803" pitchFamily="18" charset="0"/>
                <a:ea typeface="MS PGothic" charset="0"/>
                <a:cs typeface="MS PGothic" charset="0"/>
                <a:sym typeface="Gill Sans" charset="0"/>
              </a:rPr>
            </a:br>
            <a:r>
              <a:rPr lang="en-US" sz="1600" dirty="0">
                <a:solidFill>
                  <a:srgbClr val="253746"/>
                </a:solidFill>
                <a:latin typeface="Garamond" panose="02020404030301010803" pitchFamily="18" charset="0"/>
                <a:ea typeface="MS PGothic" charset="0"/>
                <a:cs typeface="MS PGothic" charset="0"/>
                <a:sym typeface="Gill Sans" charset="0"/>
              </a:rPr>
              <a:t>Greg Ring (Co-Founder) has been a recognized expert and thought leader in the Planned Giving arena for the past three decades. The firms launched by Greg have served more than 200 ministries and nonprofits, developing and executing more than $4 billion in documented planned gifts. He has been a guest lecturer on 4 continents and across America.  Greg and his wife Sue met in college through a campus ministry "a long time ago". They have three daughters and six grandchildren, and live in Colorado Springs. Sue is very involved in mentoring young moms, and together they host a "home group" through their church.</a:t>
            </a:r>
          </a:p>
          <a:p>
            <a:pPr>
              <a:buSzPct val="30000"/>
            </a:pPr>
            <a:endParaRPr lang="en-US" sz="1600" dirty="0">
              <a:solidFill>
                <a:srgbClr val="253746"/>
              </a:solidFill>
              <a:latin typeface="Garamond" panose="02020404030301010803" pitchFamily="18" charset="0"/>
              <a:ea typeface="MS PGothic" charset="0"/>
              <a:cs typeface="MS PGothic" charset="0"/>
              <a:sym typeface="Gill Sans" charset="0"/>
            </a:endParaRPr>
          </a:p>
          <a:p>
            <a:pPr>
              <a:buSzPct val="30000"/>
            </a:pPr>
            <a:br>
              <a:rPr lang="en-US" sz="1600" dirty="0">
                <a:solidFill>
                  <a:srgbClr val="253746"/>
                </a:solidFill>
                <a:latin typeface="Garamond" panose="02020404030301010803" pitchFamily="18" charset="0"/>
                <a:ea typeface="MS PGothic" charset="0"/>
                <a:cs typeface="MS PGothic" charset="0"/>
                <a:sym typeface="Gill Sans" charset="0"/>
              </a:rPr>
            </a:br>
            <a:r>
              <a:rPr lang="en-US" sz="1600" b="1" dirty="0">
                <a:solidFill>
                  <a:srgbClr val="253746"/>
                </a:solidFill>
                <a:latin typeface="Garamond" panose="02020404030301010803" pitchFamily="18" charset="0"/>
                <a:ea typeface="MS PGothic" charset="0"/>
                <a:cs typeface="MS PGothic" charset="0"/>
                <a:sym typeface="Gill Sans" charset="0"/>
              </a:rPr>
              <a:t>Richard Blackmon</a:t>
            </a:r>
            <a:br>
              <a:rPr lang="en-US" sz="1600" dirty="0">
                <a:solidFill>
                  <a:srgbClr val="253746"/>
                </a:solidFill>
                <a:latin typeface="Garamond" panose="02020404030301010803" pitchFamily="18" charset="0"/>
                <a:ea typeface="MS PGothic" charset="0"/>
                <a:cs typeface="MS PGothic" charset="0"/>
                <a:sym typeface="Gill Sans" charset="0"/>
              </a:rPr>
            </a:br>
            <a:r>
              <a:rPr lang="en-US" sz="1600" b="1" dirty="0">
                <a:solidFill>
                  <a:srgbClr val="253746"/>
                </a:solidFill>
                <a:latin typeface="Garamond" panose="02020404030301010803" pitchFamily="18" charset="0"/>
                <a:ea typeface="MS PGothic" charset="0"/>
                <a:cs typeface="MS PGothic" charset="0"/>
                <a:sym typeface="Gill Sans" charset="0"/>
              </a:rPr>
              <a:t>Co-Founder</a:t>
            </a:r>
            <a:br>
              <a:rPr lang="en-US" sz="1600" dirty="0">
                <a:solidFill>
                  <a:srgbClr val="253746"/>
                </a:solidFill>
                <a:latin typeface="Garamond" panose="02020404030301010803" pitchFamily="18" charset="0"/>
                <a:ea typeface="MS PGothic" charset="0"/>
                <a:cs typeface="MS PGothic" charset="0"/>
                <a:sym typeface="Gill Sans" charset="0"/>
              </a:rPr>
            </a:br>
            <a:r>
              <a:rPr lang="en-US" sz="1600" dirty="0">
                <a:solidFill>
                  <a:srgbClr val="253746"/>
                </a:solidFill>
                <a:latin typeface="Garamond" panose="02020404030301010803" pitchFamily="18" charset="0"/>
                <a:ea typeface="MS PGothic" charset="0"/>
                <a:cs typeface="MS PGothic" charset="0"/>
                <a:sym typeface="Gill Sans" charset="0"/>
              </a:rPr>
              <a:t>Richard Blackmon (Co-Founder) has spent the past 15 years working on current gifts in the non-profit arena. He has helped clients raise several hundred million dollars and has led a consultancy that has conducted some of the largest "major donor efforts in history" - (over 20 billion dollars raised). Before co-founding </a:t>
            </a:r>
            <a:r>
              <a:rPr lang="en-US" sz="1600">
                <a:solidFill>
                  <a:srgbClr val="253746"/>
                </a:solidFill>
                <a:latin typeface="Garamond" panose="02020404030301010803" pitchFamily="18" charset="0"/>
                <a:ea typeface="MS PGothic" charset="0"/>
                <a:cs typeface="MS PGothic" charset="0"/>
                <a:sym typeface="Gill Sans" charset="0"/>
              </a:rPr>
              <a:t>The Giving Crowd </a:t>
            </a:r>
            <a:r>
              <a:rPr lang="en-US" sz="1600" dirty="0">
                <a:solidFill>
                  <a:srgbClr val="253746"/>
                </a:solidFill>
                <a:latin typeface="Garamond" panose="02020404030301010803" pitchFamily="18" charset="0"/>
                <a:ea typeface="MS PGothic" charset="0"/>
                <a:cs typeface="MS PGothic" charset="0"/>
                <a:sym typeface="Gill Sans" charset="0"/>
              </a:rPr>
              <a:t>he served as CEO and President of one of the largest companies in America providing services to a wide variety of non-profit market verticals. Richard is married and lives in Dallas.</a:t>
            </a:r>
            <a:br>
              <a:rPr lang="en-US" sz="1600" dirty="0">
                <a:solidFill>
                  <a:srgbClr val="253746"/>
                </a:solidFill>
                <a:latin typeface="Garamond" panose="02020404030301010803" pitchFamily="18" charset="0"/>
                <a:ea typeface="MS PGothic" charset="0"/>
                <a:cs typeface="MS PGothic" charset="0"/>
                <a:sym typeface="Gill Sans" charset="0"/>
              </a:rPr>
            </a:br>
            <a:endParaRPr lang="en-US" sz="1600" dirty="0">
              <a:solidFill>
                <a:srgbClr val="253746"/>
              </a:solidFill>
              <a:latin typeface="Garamond" panose="02020404030301010803" pitchFamily="18" charset="0"/>
              <a:ea typeface="MS PGothic" charset="0"/>
              <a:cs typeface="MS PGothic" charset="0"/>
              <a:sym typeface="Gill Sans" charset="0"/>
            </a:endParaRPr>
          </a:p>
        </p:txBody>
      </p:sp>
      <p:sp>
        <p:nvSpPr>
          <p:cNvPr id="9" name="TextBox 8"/>
          <p:cNvSpPr txBox="1"/>
          <p:nvPr/>
        </p:nvSpPr>
        <p:spPr>
          <a:xfrm>
            <a:off x="1050131" y="8952843"/>
            <a:ext cx="4757738" cy="1443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28575" tIns="28575" rIns="28575" bIns="28575" spcCol="38100" anchor="ctr">
            <a:spAutoFit/>
          </a:bodyPr>
          <a:lstStyle/>
          <a:p>
            <a:pPr algn="ctr" defTabSz="328604" latinLnBrk="1" hangingPunct="0">
              <a:defRPr/>
            </a:pPr>
            <a:r>
              <a:rPr lang="en-US" sz="563" dirty="0">
                <a:solidFill>
                  <a:srgbClr val="253746"/>
                </a:solidFill>
                <a:latin typeface="Garamond" panose="02020404030301010803" pitchFamily="18" charset="0"/>
                <a:ea typeface="Gill Sans"/>
                <a:cs typeface="Gill Sans"/>
                <a:sym typeface="Gill Sans"/>
              </a:rPr>
              <a:t>15707 C Coit Road, Suite 166, Dallas, TX 7524 ~ 719.393.2485</a:t>
            </a:r>
          </a:p>
        </p:txBody>
      </p:sp>
      <p:pic>
        <p:nvPicPr>
          <p:cNvPr id="3" name="Picture 2" descr="A person smiling for the camera&#10;&#10;Description automatically generated">
            <a:extLst>
              <a:ext uri="{FF2B5EF4-FFF2-40B4-BE49-F238E27FC236}">
                <a16:creationId xmlns:a16="http://schemas.microsoft.com/office/drawing/2014/main" id="{F4A49893-1C64-42C3-9C13-B23F77C640BB}"/>
              </a:ext>
            </a:extLst>
          </p:cNvPr>
          <p:cNvPicPr>
            <a:picLocks noChangeAspect="1"/>
          </p:cNvPicPr>
          <p:nvPr/>
        </p:nvPicPr>
        <p:blipFill>
          <a:blip r:embed="rId3"/>
          <a:stretch>
            <a:fillRect/>
          </a:stretch>
        </p:blipFill>
        <p:spPr>
          <a:xfrm>
            <a:off x="239061" y="1408195"/>
            <a:ext cx="977265" cy="1349723"/>
          </a:xfrm>
          <a:prstGeom prst="rect">
            <a:avLst/>
          </a:prstGeom>
        </p:spPr>
      </p:pic>
      <p:pic>
        <p:nvPicPr>
          <p:cNvPr id="4" name="Picture 3" descr="A person smiling for the camera&#10;&#10;Description automatically generated">
            <a:extLst>
              <a:ext uri="{FF2B5EF4-FFF2-40B4-BE49-F238E27FC236}">
                <a16:creationId xmlns:a16="http://schemas.microsoft.com/office/drawing/2014/main" id="{3D99419B-8A9E-4AB1-98A3-9702D096D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94" y="5107192"/>
            <a:ext cx="961931" cy="1440180"/>
          </a:xfrm>
          <a:prstGeom prst="rect">
            <a:avLst/>
          </a:prstGeom>
        </p:spPr>
      </p:pic>
      <p:grpSp>
        <p:nvGrpSpPr>
          <p:cNvPr id="10" name="Group 9">
            <a:extLst>
              <a:ext uri="{FF2B5EF4-FFF2-40B4-BE49-F238E27FC236}">
                <a16:creationId xmlns:a16="http://schemas.microsoft.com/office/drawing/2014/main" id="{B9E8BAB8-5A04-4E99-8481-B97E0378736B}"/>
              </a:ext>
            </a:extLst>
          </p:cNvPr>
          <p:cNvGrpSpPr/>
          <p:nvPr/>
        </p:nvGrpSpPr>
        <p:grpSpPr>
          <a:xfrm>
            <a:off x="0" y="8422568"/>
            <a:ext cx="6858001" cy="721432"/>
            <a:chOff x="-11863" y="5965739"/>
            <a:chExt cx="12192000" cy="856545"/>
          </a:xfrm>
        </p:grpSpPr>
        <p:sp>
          <p:nvSpPr>
            <p:cNvPr id="11" name="TextBox 10">
              <a:extLst>
                <a:ext uri="{FF2B5EF4-FFF2-40B4-BE49-F238E27FC236}">
                  <a16:creationId xmlns:a16="http://schemas.microsoft.com/office/drawing/2014/main" id="{8DF35EC0-4331-47E3-B366-FDF4231081BD}"/>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253746"/>
                  </a:solidFill>
                  <a:latin typeface="Garamond" panose="02020404030301010803" pitchFamily="18" charset="0"/>
                </a:rPr>
                <a:t> </a:t>
              </a:r>
            </a:p>
            <a:p>
              <a:pPr defTabSz="685800">
                <a:defRPr/>
              </a:pPr>
              <a:endParaRPr lang="en-US" sz="1350" dirty="0">
                <a:solidFill>
                  <a:srgbClr val="253746"/>
                </a:solidFill>
                <a:latin typeface="Garamond" panose="02020404030301010803" pitchFamily="18" charset="0"/>
              </a:endParaRPr>
            </a:p>
            <a:p>
              <a:pPr defTabSz="685800">
                <a:defRPr/>
              </a:pPr>
              <a:endParaRPr lang="en-US" sz="1350" dirty="0">
                <a:solidFill>
                  <a:srgbClr val="253746"/>
                </a:solidFill>
                <a:latin typeface="Garamond" panose="02020404030301010803" pitchFamily="18" charset="0"/>
              </a:endParaRPr>
            </a:p>
          </p:txBody>
        </p:sp>
        <p:pic>
          <p:nvPicPr>
            <p:cNvPr id="12" name="Picture 11">
              <a:extLst>
                <a:ext uri="{FF2B5EF4-FFF2-40B4-BE49-F238E27FC236}">
                  <a16:creationId xmlns:a16="http://schemas.microsoft.com/office/drawing/2014/main" id="{083D7006-D744-466E-B8B3-A4D59D769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spTree>
    <p:extLst>
      <p:ext uri="{BB962C8B-B14F-4D97-AF65-F5344CB8AC3E}">
        <p14:creationId xmlns:p14="http://schemas.microsoft.com/office/powerpoint/2010/main" val="105309320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33C-979C-4B8E-A788-3F815324B3F3}"/>
              </a:ext>
            </a:extLst>
          </p:cNvPr>
          <p:cNvSpPr>
            <a:spLocks noGrp="1"/>
          </p:cNvSpPr>
          <p:nvPr>
            <p:ph type="title"/>
          </p:nvPr>
        </p:nvSpPr>
        <p:spPr>
          <a:xfrm>
            <a:off x="686395" y="9842"/>
            <a:ext cx="5485210" cy="501253"/>
          </a:xfrm>
        </p:spPr>
        <p:txBody>
          <a:bodyPr/>
          <a:lstStyle/>
          <a:p>
            <a:r>
              <a:rPr lang="en-US" sz="2200" u="sng" dirty="0">
                <a:solidFill>
                  <a:srgbClr val="253746"/>
                </a:solidFill>
                <a:latin typeface="Garamond" panose="02020404030301010803" pitchFamily="18" charset="0"/>
              </a:rPr>
              <a:t>Leader’s Introduction</a:t>
            </a:r>
          </a:p>
        </p:txBody>
      </p:sp>
      <p:sp>
        <p:nvSpPr>
          <p:cNvPr id="3" name="Content Placeholder 2">
            <a:extLst>
              <a:ext uri="{FF2B5EF4-FFF2-40B4-BE49-F238E27FC236}">
                <a16:creationId xmlns:a16="http://schemas.microsoft.com/office/drawing/2014/main" id="{AAD51A89-711E-4E69-A777-74D886518996}"/>
              </a:ext>
            </a:extLst>
          </p:cNvPr>
          <p:cNvSpPr>
            <a:spLocks noGrp="1"/>
          </p:cNvSpPr>
          <p:nvPr>
            <p:ph idx="1"/>
          </p:nvPr>
        </p:nvSpPr>
        <p:spPr>
          <a:xfrm>
            <a:off x="469231" y="431233"/>
            <a:ext cx="5919537" cy="8071197"/>
          </a:xfrm>
        </p:spPr>
        <p:txBody>
          <a:bodyPr>
            <a:noAutofit/>
          </a:bodyPr>
          <a:lstStyle/>
          <a:p>
            <a:pPr marL="0" indent="0">
              <a:buNone/>
            </a:pPr>
            <a:r>
              <a:rPr lang="en-US" sz="1300" dirty="0">
                <a:solidFill>
                  <a:srgbClr val="253746"/>
                </a:solidFill>
                <a:latin typeface="Garamond" panose="02020404030301010803" pitchFamily="18" charset="0"/>
              </a:rPr>
              <a:t>Boston College professor Paul </a:t>
            </a:r>
            <a:r>
              <a:rPr lang="en-US" sz="1300" dirty="0" err="1">
                <a:solidFill>
                  <a:srgbClr val="253746"/>
                </a:solidFill>
                <a:latin typeface="Garamond" panose="02020404030301010803" pitchFamily="18" charset="0"/>
              </a:rPr>
              <a:t>Schervish</a:t>
            </a:r>
            <a:r>
              <a:rPr lang="en-US" sz="1300" dirty="0">
                <a:solidFill>
                  <a:srgbClr val="253746"/>
                </a:solidFill>
                <a:latin typeface="Garamond" panose="02020404030301010803" pitchFamily="18" charset="0"/>
              </a:rPr>
              <a:t> has estimated that over the next few decades elders and baby boomers will pass in excess of $41 trillion to the next generation. The Wall Street Journal has called this a “watershed event in world history”.</a:t>
            </a:r>
            <a:br>
              <a:rPr lang="en-US" sz="1300" dirty="0">
                <a:solidFill>
                  <a:srgbClr val="253746"/>
                </a:solidFill>
                <a:latin typeface="Garamond" panose="02020404030301010803" pitchFamily="18" charset="0"/>
              </a:rPr>
            </a:br>
            <a:br>
              <a:rPr lang="en-US" sz="1300" dirty="0">
                <a:solidFill>
                  <a:srgbClr val="253746"/>
                </a:solidFill>
                <a:latin typeface="Garamond" panose="02020404030301010803" pitchFamily="18" charset="0"/>
              </a:rPr>
            </a:br>
            <a:r>
              <a:rPr lang="en-US" sz="1300" dirty="0">
                <a:solidFill>
                  <a:srgbClr val="253746"/>
                </a:solidFill>
                <a:latin typeface="Garamond" panose="02020404030301010803" pitchFamily="18" charset="0"/>
              </a:rPr>
              <a:t>And while major universities and mega charities clamor for their “piece of this pie”, the local church is tragically standing on the sidelines as a spectator.</a:t>
            </a:r>
            <a:br>
              <a:rPr lang="en-US" sz="1300" dirty="0">
                <a:solidFill>
                  <a:srgbClr val="253746"/>
                </a:solidFill>
                <a:latin typeface="Garamond" panose="02020404030301010803" pitchFamily="18" charset="0"/>
              </a:rPr>
            </a:br>
            <a:br>
              <a:rPr lang="en-US" sz="1300" dirty="0">
                <a:solidFill>
                  <a:srgbClr val="253746"/>
                </a:solidFill>
                <a:latin typeface="Garamond" panose="02020404030301010803" pitchFamily="18" charset="0"/>
              </a:rPr>
            </a:br>
            <a:r>
              <a:rPr lang="en-US" sz="1300" dirty="0">
                <a:solidFill>
                  <a:srgbClr val="253746"/>
                </a:solidFill>
                <a:latin typeface="Garamond" panose="02020404030301010803" pitchFamily="18" charset="0"/>
              </a:rPr>
              <a:t>Pastors and church leaders rely myopically on Sunday morning offerings and the occasional special campaign. Certainly, these mechanisms have biblical roots and provide sustenance for week to week ministry. But as universities build multibillion-dollar endowments, pastors are left to survive in a scarcity mentality.</a:t>
            </a:r>
            <a:br>
              <a:rPr lang="en-US" sz="1300" dirty="0">
                <a:solidFill>
                  <a:srgbClr val="253746"/>
                </a:solidFill>
                <a:latin typeface="Garamond" panose="02020404030301010803" pitchFamily="18" charset="0"/>
              </a:rPr>
            </a:br>
            <a:br>
              <a:rPr lang="en-US" sz="1300" dirty="0">
                <a:solidFill>
                  <a:srgbClr val="253746"/>
                </a:solidFill>
                <a:latin typeface="Garamond" panose="02020404030301010803" pitchFamily="18" charset="0"/>
              </a:rPr>
            </a:br>
            <a:r>
              <a:rPr lang="en-US" sz="1300" dirty="0">
                <a:solidFill>
                  <a:srgbClr val="253746"/>
                </a:solidFill>
                <a:latin typeface="Garamond" panose="02020404030301010803" pitchFamily="18" charset="0"/>
              </a:rPr>
              <a:t>The tragedy here is not limited to reduced ministry outcome, although that is significant in a church impact context. But as we see in scripture, God will get his work done whether we stand by wringing our hands or engage and participate in this wealth transfer in a meaningful way.</a:t>
            </a:r>
          </a:p>
          <a:p>
            <a:pPr marL="0" indent="0">
              <a:buNone/>
            </a:pPr>
            <a:r>
              <a:rPr lang="en-US" sz="1300" dirty="0">
                <a:solidFill>
                  <a:srgbClr val="253746"/>
                </a:solidFill>
                <a:latin typeface="Garamond" panose="02020404030301010803" pitchFamily="18" charset="0"/>
              </a:rPr>
              <a:t>The bigger tragedy might be the discipleship vacuum that we leave as a church with our members. The average American has 9% of their net worth in cash while 91% is in assets. As the church limits its stewardship conversation to offerings and cash, mega universities and charities are “helping” our church members determine how they might leave a legacy with their 91% that is represented by assets.</a:t>
            </a:r>
          </a:p>
          <a:p>
            <a:pPr marL="0" indent="0">
              <a:buNone/>
            </a:pPr>
            <a:r>
              <a:rPr lang="en-US" sz="1300" dirty="0">
                <a:solidFill>
                  <a:srgbClr val="253746"/>
                </a:solidFill>
                <a:latin typeface="Garamond" panose="02020404030301010803" pitchFamily="18" charset="0"/>
              </a:rPr>
              <a:t>We are abdicating wisdom and even discipleship of wealth to secular universities who often stand diametrically opposed to a biblical value system. To the uninformed church member, giving to a new science building at a college or giving to the church are in both cases giving to charity. We need to offer a perspective on how their legacy, be it small or large, can have life-changing impact for the cause of Christ.</a:t>
            </a:r>
          </a:p>
          <a:p>
            <a:pPr marL="0" indent="0">
              <a:buNone/>
            </a:pPr>
            <a:r>
              <a:rPr lang="en-US" sz="1300" dirty="0">
                <a:solidFill>
                  <a:srgbClr val="253746"/>
                </a:solidFill>
                <a:latin typeface="Garamond" panose="02020404030301010803" pitchFamily="18" charset="0"/>
              </a:rPr>
              <a:t>This conversation can be hard for pastors to engage in, and so we want to crack the door open on this dialogue in a conversational video series entitled </a:t>
            </a:r>
            <a:r>
              <a:rPr lang="en-US" sz="1300" u="sng" dirty="0">
                <a:solidFill>
                  <a:srgbClr val="253746"/>
                </a:solidFill>
                <a:latin typeface="Garamond" panose="02020404030301010803" pitchFamily="18" charset="0"/>
              </a:rPr>
              <a:t>Legacy Found</a:t>
            </a:r>
            <a:r>
              <a:rPr lang="en-US" sz="1300" dirty="0">
                <a:solidFill>
                  <a:srgbClr val="253746"/>
                </a:solidFill>
                <a:latin typeface="Garamond" panose="02020404030301010803" pitchFamily="18" charset="0"/>
              </a:rPr>
              <a:t>: A practical guide to Stewarding Your Stuff.</a:t>
            </a:r>
          </a:p>
          <a:p>
            <a:pPr marL="0" indent="0">
              <a:buNone/>
            </a:pPr>
            <a:r>
              <a:rPr lang="en-US" sz="1300" dirty="0">
                <a:solidFill>
                  <a:srgbClr val="253746"/>
                </a:solidFill>
                <a:latin typeface="Garamond" panose="02020404030301010803" pitchFamily="18" charset="0"/>
              </a:rPr>
              <a:t>The audience for most churches will be the 55-year-old and above member. The setting will be an adult Sunday school class, small group or perhaps a Saturday morning session.</a:t>
            </a:r>
            <a:br>
              <a:rPr lang="en-US" sz="1300" dirty="0">
                <a:solidFill>
                  <a:srgbClr val="253746"/>
                </a:solidFill>
                <a:latin typeface="Garamond" panose="02020404030301010803" pitchFamily="18" charset="0"/>
              </a:rPr>
            </a:br>
            <a:br>
              <a:rPr lang="en-US" sz="1300" dirty="0">
                <a:solidFill>
                  <a:srgbClr val="253746"/>
                </a:solidFill>
                <a:latin typeface="Garamond" panose="02020404030301010803" pitchFamily="18" charset="0"/>
              </a:rPr>
            </a:br>
            <a:r>
              <a:rPr lang="en-US" sz="1300" dirty="0">
                <a:solidFill>
                  <a:srgbClr val="253746"/>
                </a:solidFill>
                <a:latin typeface="Garamond" panose="02020404030301010803" pitchFamily="18" charset="0"/>
              </a:rPr>
              <a:t>Our prayer is that we can help churches across the country move from being a spectator to a vibrant, wisdom-giving participant in the greatest transfer of wealth in the history of the world.</a:t>
            </a:r>
          </a:p>
          <a:p>
            <a:pPr marL="0" indent="0">
              <a:buNone/>
            </a:pPr>
            <a:br>
              <a:rPr lang="en-US" sz="1600" dirty="0">
                <a:solidFill>
                  <a:srgbClr val="253746"/>
                </a:solidFill>
                <a:latin typeface="Garamond" panose="02020404030301010803" pitchFamily="18" charset="0"/>
              </a:rPr>
            </a:br>
            <a:br>
              <a:rPr lang="en-US" sz="1350" dirty="0">
                <a:solidFill>
                  <a:srgbClr val="253746"/>
                </a:solidFill>
                <a:latin typeface="Garamond" panose="02020404030301010803" pitchFamily="18" charset="0"/>
              </a:rPr>
            </a:br>
            <a:endParaRPr lang="en-US" sz="1350" dirty="0">
              <a:solidFill>
                <a:srgbClr val="253746"/>
              </a:solidFill>
              <a:latin typeface="Garamond" panose="02020404030301010803" pitchFamily="18" charset="0"/>
            </a:endParaRPr>
          </a:p>
        </p:txBody>
      </p:sp>
      <p:grpSp>
        <p:nvGrpSpPr>
          <p:cNvPr id="5" name="Group 4">
            <a:extLst>
              <a:ext uri="{FF2B5EF4-FFF2-40B4-BE49-F238E27FC236}">
                <a16:creationId xmlns:a16="http://schemas.microsoft.com/office/drawing/2014/main" id="{532DA7CB-9889-4D3F-B21F-DE16F0B46FDC}"/>
              </a:ext>
            </a:extLst>
          </p:cNvPr>
          <p:cNvGrpSpPr/>
          <p:nvPr/>
        </p:nvGrpSpPr>
        <p:grpSpPr>
          <a:xfrm>
            <a:off x="0" y="8422568"/>
            <a:ext cx="6858001" cy="721432"/>
            <a:chOff x="-11863" y="5965739"/>
            <a:chExt cx="12192000" cy="856545"/>
          </a:xfrm>
        </p:grpSpPr>
        <p:sp>
          <p:nvSpPr>
            <p:cNvPr id="6" name="TextBox 5">
              <a:extLst>
                <a:ext uri="{FF2B5EF4-FFF2-40B4-BE49-F238E27FC236}">
                  <a16:creationId xmlns:a16="http://schemas.microsoft.com/office/drawing/2014/main" id="{87F291B8-9221-4A6F-8096-2EAAC7C179A9}"/>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7" name="Picture 6">
              <a:extLst>
                <a:ext uri="{FF2B5EF4-FFF2-40B4-BE49-F238E27FC236}">
                  <a16:creationId xmlns:a16="http://schemas.microsoft.com/office/drawing/2014/main" id="{B4E35558-03D5-453B-8179-3937BBF09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spTree>
    <p:extLst>
      <p:ext uri="{BB962C8B-B14F-4D97-AF65-F5344CB8AC3E}">
        <p14:creationId xmlns:p14="http://schemas.microsoft.com/office/powerpoint/2010/main" val="151092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A94E-FFD1-4FFA-9EDA-C4258A36AC49}"/>
              </a:ext>
            </a:extLst>
          </p:cNvPr>
          <p:cNvSpPr>
            <a:spLocks noGrp="1"/>
          </p:cNvSpPr>
          <p:nvPr>
            <p:ph type="title"/>
          </p:nvPr>
        </p:nvSpPr>
        <p:spPr>
          <a:xfrm>
            <a:off x="685800" y="4234"/>
            <a:ext cx="5485210" cy="1157816"/>
          </a:xfrm>
        </p:spPr>
        <p:txBody>
          <a:bodyPr/>
          <a:lstStyle/>
          <a:p>
            <a:r>
              <a:rPr lang="en-US" sz="2000" u="sng" dirty="0">
                <a:solidFill>
                  <a:srgbClr val="253746"/>
                </a:solidFill>
                <a:latin typeface="Garamond" panose="02020404030301010803" pitchFamily="18" charset="0"/>
              </a:rPr>
              <a:t>Legacy Found: Session 1</a:t>
            </a:r>
          </a:p>
        </p:txBody>
      </p:sp>
      <p:sp>
        <p:nvSpPr>
          <p:cNvPr id="3" name="Content Placeholder 2">
            <a:extLst>
              <a:ext uri="{FF2B5EF4-FFF2-40B4-BE49-F238E27FC236}">
                <a16:creationId xmlns:a16="http://schemas.microsoft.com/office/drawing/2014/main" id="{DD9366A1-6C5D-4ABE-8979-2B33CAC04CFE}"/>
              </a:ext>
            </a:extLst>
          </p:cNvPr>
          <p:cNvSpPr>
            <a:spLocks noGrp="1"/>
          </p:cNvSpPr>
          <p:nvPr>
            <p:ph idx="1"/>
          </p:nvPr>
        </p:nvSpPr>
        <p:spPr>
          <a:xfrm>
            <a:off x="685800" y="1162050"/>
            <a:ext cx="5485210" cy="7310965"/>
          </a:xfrm>
        </p:spPr>
        <p:txBody>
          <a:bodyPr>
            <a:normAutofit/>
          </a:bodyPr>
          <a:lstStyle/>
          <a:p>
            <a:pPr>
              <a:buFont typeface="+mj-lt"/>
              <a:buAutoNum type="arabicParenR"/>
            </a:pPr>
            <a:r>
              <a:rPr lang="en-US" sz="1600" dirty="0">
                <a:solidFill>
                  <a:srgbClr val="253746"/>
                </a:solidFill>
                <a:latin typeface="Garamond" panose="02020404030301010803" pitchFamily="18" charset="0"/>
              </a:rPr>
              <a:t>What values do we want to pass down to our children?   </a:t>
            </a:r>
          </a:p>
          <a:p>
            <a:pPr>
              <a:buFont typeface="+mj-lt"/>
              <a:buAutoNum type="arabicParenR"/>
            </a:pPr>
            <a:endParaRPr lang="en-US" sz="1600" dirty="0">
              <a:solidFill>
                <a:srgbClr val="253746"/>
              </a:solidFill>
              <a:latin typeface="Garamond" panose="02020404030301010803" pitchFamily="18" charset="0"/>
            </a:endParaRPr>
          </a:p>
          <a:p>
            <a:pPr marL="0" indent="0">
              <a:buNone/>
            </a:pPr>
            <a:endParaRPr lang="en-US" sz="1600" dirty="0">
              <a:solidFill>
                <a:srgbClr val="253746"/>
              </a:solidFill>
              <a:latin typeface="Garamond" panose="02020404030301010803" pitchFamily="18" charset="0"/>
            </a:endParaRPr>
          </a:p>
          <a:p>
            <a:pPr marL="0" indent="0">
              <a:buNone/>
            </a:pPr>
            <a:r>
              <a:rPr lang="en-US" sz="1600" dirty="0">
                <a:solidFill>
                  <a:srgbClr val="253746"/>
                </a:solidFill>
                <a:latin typeface="Garamond" panose="02020404030301010803" pitchFamily="18" charset="0"/>
              </a:rPr>
              <a:t>2)    What wakes you up at 3 o’clock in the morning?</a:t>
            </a:r>
          </a:p>
          <a:p>
            <a:pPr marL="681020" lvl="1">
              <a:buFont typeface="+mj-lt"/>
              <a:buAutoNum type="alphaLcParenR"/>
            </a:pPr>
            <a:r>
              <a:rPr lang="en-US" sz="1600" dirty="0">
                <a:solidFill>
                  <a:srgbClr val="253746"/>
                </a:solidFill>
                <a:latin typeface="Garamond" panose="02020404030301010803" pitchFamily="18" charset="0"/>
              </a:rPr>
              <a:t>Family Issues</a:t>
            </a:r>
          </a:p>
          <a:p>
            <a:pPr marL="681020" lvl="1">
              <a:buFont typeface="+mj-lt"/>
              <a:buAutoNum type="alphaLcParenR"/>
            </a:pPr>
            <a:r>
              <a:rPr lang="en-US" sz="1600" dirty="0">
                <a:solidFill>
                  <a:srgbClr val="253746"/>
                </a:solidFill>
                <a:latin typeface="Garamond" panose="02020404030301010803" pitchFamily="18" charset="0"/>
              </a:rPr>
              <a:t>Impact Issues</a:t>
            </a:r>
          </a:p>
          <a:p>
            <a:pPr marL="681020" lvl="1">
              <a:buFont typeface="+mj-lt"/>
              <a:buAutoNum type="alphaLcParenR"/>
            </a:pPr>
            <a:r>
              <a:rPr lang="en-US" sz="1600" dirty="0">
                <a:solidFill>
                  <a:srgbClr val="253746"/>
                </a:solidFill>
                <a:latin typeface="Garamond" panose="02020404030301010803" pitchFamily="18" charset="0"/>
              </a:rPr>
              <a:t>Tax Issues</a:t>
            </a:r>
          </a:p>
          <a:p>
            <a:pPr marL="338128" lvl="1" indent="0">
              <a:buNone/>
            </a:pPr>
            <a:endParaRPr lang="en-US" sz="1600" dirty="0">
              <a:solidFill>
                <a:srgbClr val="253746"/>
              </a:solidFill>
              <a:latin typeface="Garamond" panose="02020404030301010803" pitchFamily="18" charset="0"/>
            </a:endParaRPr>
          </a:p>
          <a:p>
            <a:pPr>
              <a:buFont typeface="+mj-lt"/>
              <a:buAutoNum type="arabicParenR" startAt="2"/>
            </a:pPr>
            <a:r>
              <a:rPr lang="en-US" sz="1600" dirty="0">
                <a:solidFill>
                  <a:srgbClr val="253746"/>
                </a:solidFill>
                <a:latin typeface="Garamond" panose="02020404030301010803" pitchFamily="18" charset="0"/>
              </a:rPr>
              <a:t>Are we being smart with our stewardship? Are we giving pretax or after tax dollars?</a:t>
            </a:r>
          </a:p>
          <a:p>
            <a:pPr>
              <a:buFont typeface="+mj-lt"/>
              <a:buAutoNum type="arabicParenR" startAt="2"/>
            </a:pPr>
            <a:endParaRPr lang="en-US" sz="1600" dirty="0">
              <a:solidFill>
                <a:srgbClr val="253746"/>
              </a:solidFill>
              <a:latin typeface="Garamond" panose="02020404030301010803" pitchFamily="18" charset="0"/>
            </a:endParaRPr>
          </a:p>
          <a:p>
            <a:pPr marL="0" indent="0">
              <a:buNone/>
            </a:pPr>
            <a:endParaRPr lang="en-US" sz="1600" dirty="0">
              <a:solidFill>
                <a:srgbClr val="253746"/>
              </a:solidFill>
              <a:latin typeface="Garamond" panose="02020404030301010803" pitchFamily="18" charset="0"/>
            </a:endParaRPr>
          </a:p>
          <a:p>
            <a:pPr marL="341313" indent="-341313">
              <a:buNone/>
            </a:pPr>
            <a:r>
              <a:rPr lang="en-US" sz="1600" dirty="0">
                <a:solidFill>
                  <a:srgbClr val="253746"/>
                </a:solidFill>
                <a:latin typeface="Garamond" panose="02020404030301010803" pitchFamily="18" charset="0"/>
              </a:rPr>
              <a:t>4)    How can we, as a church, tie legacy, stewardship and worship together?</a:t>
            </a:r>
          </a:p>
        </p:txBody>
      </p:sp>
      <p:cxnSp>
        <p:nvCxnSpPr>
          <p:cNvPr id="8" name="Straight Connector 7">
            <a:extLst>
              <a:ext uri="{FF2B5EF4-FFF2-40B4-BE49-F238E27FC236}">
                <a16:creationId xmlns:a16="http://schemas.microsoft.com/office/drawing/2014/main" id="{1D28B828-56AF-48F5-960E-80ECE9542EC1}"/>
              </a:ext>
            </a:extLst>
          </p:cNvPr>
          <p:cNvCxnSpPr>
            <a:cxnSpLocks/>
          </p:cNvCxnSpPr>
          <p:nvPr/>
        </p:nvCxnSpPr>
        <p:spPr>
          <a:xfrm>
            <a:off x="1123950" y="5912040"/>
            <a:ext cx="5200650" cy="0"/>
          </a:xfrm>
          <a:prstGeom prst="line">
            <a:avLst/>
          </a:prstGeom>
          <a:ln w="12700">
            <a:solidFill>
              <a:srgbClr val="253746"/>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C843A831-FABD-4B61-919C-DFEBC87BF235}"/>
              </a:ext>
            </a:extLst>
          </p:cNvPr>
          <p:cNvCxnSpPr/>
          <p:nvPr/>
        </p:nvCxnSpPr>
        <p:spPr>
          <a:xfrm>
            <a:off x="1143000" y="4633413"/>
            <a:ext cx="5028010" cy="0"/>
          </a:xfrm>
          <a:prstGeom prst="line">
            <a:avLst/>
          </a:prstGeom>
          <a:ln w="12700">
            <a:solidFill>
              <a:srgbClr val="253746"/>
            </a:solidFill>
          </a:ln>
        </p:spPr>
        <p:style>
          <a:lnRef idx="2">
            <a:schemeClr val="dk1"/>
          </a:lnRef>
          <a:fillRef idx="0">
            <a:schemeClr val="dk1"/>
          </a:fillRef>
          <a:effectRef idx="1">
            <a:schemeClr val="dk1"/>
          </a:effectRef>
          <a:fontRef idx="minor">
            <a:schemeClr val="tx1"/>
          </a:fontRef>
        </p:style>
      </p:cxnSp>
      <p:grpSp>
        <p:nvGrpSpPr>
          <p:cNvPr id="9" name="Group 8">
            <a:extLst>
              <a:ext uri="{FF2B5EF4-FFF2-40B4-BE49-F238E27FC236}">
                <a16:creationId xmlns:a16="http://schemas.microsoft.com/office/drawing/2014/main" id="{0CCB7078-8C09-4564-B603-DE5BCAE81CA9}"/>
              </a:ext>
            </a:extLst>
          </p:cNvPr>
          <p:cNvGrpSpPr/>
          <p:nvPr/>
        </p:nvGrpSpPr>
        <p:grpSpPr>
          <a:xfrm>
            <a:off x="0" y="8422568"/>
            <a:ext cx="6858001" cy="721432"/>
            <a:chOff x="-11863" y="5965739"/>
            <a:chExt cx="12192000" cy="856545"/>
          </a:xfrm>
        </p:grpSpPr>
        <p:sp>
          <p:nvSpPr>
            <p:cNvPr id="11" name="TextBox 10">
              <a:extLst>
                <a:ext uri="{FF2B5EF4-FFF2-40B4-BE49-F238E27FC236}">
                  <a16:creationId xmlns:a16="http://schemas.microsoft.com/office/drawing/2014/main" id="{13F0A02C-1E21-44BA-BACA-935D7E06D8CF}"/>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253746"/>
                  </a:solidFill>
                  <a:latin typeface="Garamond" panose="02020404030301010803" pitchFamily="18" charset="0"/>
                </a:rPr>
                <a:t> </a:t>
              </a:r>
            </a:p>
            <a:p>
              <a:pPr defTabSz="685800">
                <a:defRPr/>
              </a:pPr>
              <a:endParaRPr lang="en-US" sz="1350" dirty="0">
                <a:solidFill>
                  <a:srgbClr val="253746"/>
                </a:solidFill>
                <a:latin typeface="Garamond" panose="02020404030301010803" pitchFamily="18" charset="0"/>
              </a:endParaRPr>
            </a:p>
            <a:p>
              <a:pPr defTabSz="685800">
                <a:defRPr/>
              </a:pPr>
              <a:endParaRPr lang="en-US" sz="1350" dirty="0">
                <a:solidFill>
                  <a:srgbClr val="253746"/>
                </a:solidFill>
                <a:latin typeface="Garamond" panose="02020404030301010803" pitchFamily="18" charset="0"/>
              </a:endParaRPr>
            </a:p>
          </p:txBody>
        </p:sp>
        <p:pic>
          <p:nvPicPr>
            <p:cNvPr id="12" name="Picture 11">
              <a:extLst>
                <a:ext uri="{FF2B5EF4-FFF2-40B4-BE49-F238E27FC236}">
                  <a16:creationId xmlns:a16="http://schemas.microsoft.com/office/drawing/2014/main" id="{341ACA6F-FDA5-4714-A5BA-D85E4EBBB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cxnSp>
        <p:nvCxnSpPr>
          <p:cNvPr id="14" name="Straight Connector 13">
            <a:extLst>
              <a:ext uri="{FF2B5EF4-FFF2-40B4-BE49-F238E27FC236}">
                <a16:creationId xmlns:a16="http://schemas.microsoft.com/office/drawing/2014/main" id="{ABF69CA6-7450-44E2-B0B0-3415579DF411}"/>
              </a:ext>
            </a:extLst>
          </p:cNvPr>
          <p:cNvCxnSpPr>
            <a:cxnSpLocks/>
          </p:cNvCxnSpPr>
          <p:nvPr/>
        </p:nvCxnSpPr>
        <p:spPr>
          <a:xfrm>
            <a:off x="1143000" y="1760896"/>
            <a:ext cx="5047060" cy="0"/>
          </a:xfrm>
          <a:prstGeom prst="line">
            <a:avLst/>
          </a:prstGeom>
          <a:ln w="12700">
            <a:solidFill>
              <a:srgbClr val="253746"/>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0851F7DA-5AE3-4C15-B494-D0A51937BB8F}"/>
              </a:ext>
            </a:extLst>
          </p:cNvPr>
          <p:cNvCxnSpPr>
            <a:cxnSpLocks/>
          </p:cNvCxnSpPr>
          <p:nvPr/>
        </p:nvCxnSpPr>
        <p:spPr>
          <a:xfrm>
            <a:off x="1143000" y="2134220"/>
            <a:ext cx="5047060" cy="0"/>
          </a:xfrm>
          <a:prstGeom prst="line">
            <a:avLst/>
          </a:prstGeom>
          <a:ln w="12700">
            <a:solidFill>
              <a:srgbClr val="253746"/>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D64035ED-1CAC-4295-94B9-8848F6FFAD65}"/>
              </a:ext>
            </a:extLst>
          </p:cNvPr>
          <p:cNvCxnSpPr/>
          <p:nvPr/>
        </p:nvCxnSpPr>
        <p:spPr>
          <a:xfrm>
            <a:off x="1143000" y="4976883"/>
            <a:ext cx="5028010" cy="0"/>
          </a:xfrm>
          <a:prstGeom prst="line">
            <a:avLst/>
          </a:prstGeom>
          <a:ln w="12700">
            <a:solidFill>
              <a:srgbClr val="253746"/>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F00E6100-591F-4138-8AF8-5383FAE262E5}"/>
              </a:ext>
            </a:extLst>
          </p:cNvPr>
          <p:cNvCxnSpPr>
            <a:cxnSpLocks/>
          </p:cNvCxnSpPr>
          <p:nvPr/>
        </p:nvCxnSpPr>
        <p:spPr>
          <a:xfrm>
            <a:off x="1143000" y="6229636"/>
            <a:ext cx="5200650" cy="0"/>
          </a:xfrm>
          <a:prstGeom prst="line">
            <a:avLst/>
          </a:prstGeom>
          <a:ln w="12700">
            <a:solidFill>
              <a:srgbClr val="253746"/>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564923C8-4803-4198-A8AB-6AB339BC1B37}"/>
              </a:ext>
            </a:extLst>
          </p:cNvPr>
          <p:cNvCxnSpPr>
            <a:cxnSpLocks/>
          </p:cNvCxnSpPr>
          <p:nvPr/>
        </p:nvCxnSpPr>
        <p:spPr>
          <a:xfrm>
            <a:off x="1143000" y="6528181"/>
            <a:ext cx="5200650" cy="0"/>
          </a:xfrm>
          <a:prstGeom prst="line">
            <a:avLst/>
          </a:prstGeom>
          <a:ln w="12700">
            <a:solidFill>
              <a:srgbClr val="253746"/>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9E271A9E-5A0D-4540-9756-4C564FF580B5}"/>
              </a:ext>
            </a:extLst>
          </p:cNvPr>
          <p:cNvCxnSpPr>
            <a:cxnSpLocks/>
          </p:cNvCxnSpPr>
          <p:nvPr/>
        </p:nvCxnSpPr>
        <p:spPr>
          <a:xfrm>
            <a:off x="1143000" y="6863403"/>
            <a:ext cx="5200650" cy="0"/>
          </a:xfrm>
          <a:prstGeom prst="line">
            <a:avLst/>
          </a:prstGeom>
          <a:ln w="12700">
            <a:solidFill>
              <a:srgbClr val="253746"/>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2FDF9F39-4014-4429-A976-DE2EC6235E63}"/>
              </a:ext>
            </a:extLst>
          </p:cNvPr>
          <p:cNvCxnSpPr>
            <a:cxnSpLocks/>
          </p:cNvCxnSpPr>
          <p:nvPr/>
        </p:nvCxnSpPr>
        <p:spPr>
          <a:xfrm>
            <a:off x="1162049" y="7206871"/>
            <a:ext cx="5200650" cy="0"/>
          </a:xfrm>
          <a:prstGeom prst="line">
            <a:avLst/>
          </a:prstGeom>
          <a:ln w="12700">
            <a:solidFill>
              <a:srgbClr val="253746"/>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2026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B2A47E-DEBF-4756-AB31-87C6360B31E9}"/>
              </a:ext>
            </a:extLst>
          </p:cNvPr>
          <p:cNvSpPr/>
          <p:nvPr/>
        </p:nvSpPr>
        <p:spPr>
          <a:xfrm>
            <a:off x="494072" y="376668"/>
            <a:ext cx="5855109" cy="6124754"/>
          </a:xfrm>
          <a:prstGeom prst="rect">
            <a:avLst/>
          </a:prstGeom>
        </p:spPr>
        <p:txBody>
          <a:bodyPr wrap="square">
            <a:spAutoFit/>
          </a:bodyPr>
          <a:lstStyle/>
          <a:p>
            <a:pPr algn="ctr"/>
            <a:r>
              <a:rPr lang="en-US" sz="1600" u="sng" dirty="0">
                <a:solidFill>
                  <a:srgbClr val="253746"/>
                </a:solidFill>
                <a:latin typeface="Garamond" panose="02020404030301010803" pitchFamily="18" charset="0"/>
              </a:rPr>
              <a:t>Legacy Found: Session 2</a:t>
            </a:r>
          </a:p>
          <a:p>
            <a:pPr algn="ctr"/>
            <a:endParaRPr lang="en-US" sz="1400" u="sng" dirty="0">
              <a:solidFill>
                <a:srgbClr val="253746"/>
              </a:solidFill>
              <a:latin typeface="Garamond" panose="02020404030301010803" pitchFamily="18" charset="0"/>
            </a:endParaRPr>
          </a:p>
          <a:p>
            <a:pPr algn="ctr"/>
            <a:endParaRPr lang="en-US" sz="1400" u="sng"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pPr marL="257169" indent="-257169">
              <a:buAutoNum type="arabicParenR"/>
            </a:pPr>
            <a:r>
              <a:rPr lang="en-US" sz="1600" dirty="0">
                <a:solidFill>
                  <a:srgbClr val="253746"/>
                </a:solidFill>
                <a:latin typeface="Garamond" panose="02020404030301010803" pitchFamily="18" charset="0"/>
              </a:rPr>
              <a:t>The average American has </a:t>
            </a:r>
            <a:r>
              <a:rPr lang="en-US" sz="1600" u="sng" dirty="0">
                <a:solidFill>
                  <a:srgbClr val="253746"/>
                </a:solidFill>
                <a:latin typeface="Garamond" panose="02020404030301010803" pitchFamily="18" charset="0"/>
              </a:rPr>
              <a:t>              </a:t>
            </a:r>
            <a:r>
              <a:rPr lang="en-US" sz="1600" dirty="0">
                <a:solidFill>
                  <a:srgbClr val="253746"/>
                </a:solidFill>
                <a:latin typeface="Garamond" panose="02020404030301010803" pitchFamily="18" charset="0"/>
              </a:rPr>
              <a:t>% in cash and </a:t>
            </a:r>
            <a:r>
              <a:rPr lang="en-US" sz="1600" u="sng" dirty="0">
                <a:solidFill>
                  <a:srgbClr val="253746"/>
                </a:solidFill>
                <a:latin typeface="Garamond" panose="02020404030301010803" pitchFamily="18" charset="0"/>
              </a:rPr>
              <a:t>               </a:t>
            </a:r>
            <a:r>
              <a:rPr lang="en-US" sz="1600" dirty="0">
                <a:solidFill>
                  <a:srgbClr val="253746"/>
                </a:solidFill>
                <a:latin typeface="Garamond" panose="02020404030301010803" pitchFamily="18" charset="0"/>
              </a:rPr>
              <a:t>% in assets.</a:t>
            </a:r>
          </a:p>
          <a:p>
            <a:endParaRPr lang="en-US" sz="1600"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pPr marL="287338" indent="-287338"/>
            <a:r>
              <a:rPr lang="en-US" sz="1600" dirty="0">
                <a:solidFill>
                  <a:srgbClr val="253746"/>
                </a:solidFill>
                <a:latin typeface="Garamond" panose="02020404030301010803" pitchFamily="18" charset="0"/>
              </a:rPr>
              <a:t>2)  Barnabas sold a </a:t>
            </a:r>
            <a:r>
              <a:rPr lang="en-US" sz="1600" u="sng" dirty="0">
                <a:solidFill>
                  <a:srgbClr val="253746"/>
                </a:solidFill>
                <a:latin typeface="Garamond" panose="02020404030301010803" pitchFamily="18" charset="0"/>
              </a:rPr>
              <a:t>                                        </a:t>
            </a:r>
            <a:r>
              <a:rPr lang="en-US" sz="1600" dirty="0">
                <a:solidFill>
                  <a:srgbClr val="253746"/>
                </a:solidFill>
                <a:latin typeface="Garamond" panose="02020404030301010803" pitchFamily="18" charset="0"/>
              </a:rPr>
              <a:t> he owned and brought the money and laid it at the apostle’s feet. </a:t>
            </a:r>
          </a:p>
          <a:p>
            <a:pPr marL="231775" indent="-231775"/>
            <a:endParaRPr lang="en-US" sz="1600" dirty="0">
              <a:solidFill>
                <a:srgbClr val="253746"/>
              </a:solidFill>
              <a:latin typeface="Garamond" panose="02020404030301010803" pitchFamily="18" charset="0"/>
            </a:endParaRPr>
          </a:p>
          <a:p>
            <a:pPr marL="231775"/>
            <a:r>
              <a:rPr lang="en-US" sz="1600" dirty="0">
                <a:solidFill>
                  <a:srgbClr val="253746"/>
                </a:solidFill>
                <a:latin typeface="Garamond" panose="02020404030301010803" pitchFamily="18" charset="0"/>
              </a:rPr>
              <a:t>Today he would pay long term capital gains tax if the </a:t>
            </a:r>
            <a:r>
              <a:rPr lang="en-US" sz="1600" u="sng" dirty="0">
                <a:solidFill>
                  <a:srgbClr val="253746"/>
                </a:solidFill>
                <a:latin typeface="Garamond" panose="02020404030301010803" pitchFamily="18" charset="0"/>
              </a:rPr>
              <a:t>              </a:t>
            </a:r>
            <a:r>
              <a:rPr lang="en-US" sz="1600" dirty="0">
                <a:solidFill>
                  <a:srgbClr val="253746"/>
                </a:solidFill>
                <a:latin typeface="Garamond" panose="02020404030301010803" pitchFamily="18" charset="0"/>
              </a:rPr>
              <a:t> was an appreciated asset.</a:t>
            </a:r>
          </a:p>
          <a:p>
            <a:endParaRPr lang="en-US" sz="1600"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pPr marL="231775" indent="-231775">
              <a:buAutoNum type="arabicParenR" startAt="3"/>
            </a:pPr>
            <a:r>
              <a:rPr lang="en-US" sz="1600" dirty="0">
                <a:solidFill>
                  <a:srgbClr val="253746"/>
                </a:solidFill>
                <a:latin typeface="Garamond" panose="02020404030301010803" pitchFamily="18" charset="0"/>
              </a:rPr>
              <a:t>The one asset the most Americans will be taxed on at death is</a:t>
            </a:r>
          </a:p>
          <a:p>
            <a:r>
              <a:rPr lang="en-US" sz="1600" dirty="0">
                <a:solidFill>
                  <a:srgbClr val="253746"/>
                </a:solidFill>
                <a:latin typeface="Garamond" panose="02020404030301010803" pitchFamily="18" charset="0"/>
              </a:rPr>
              <a:t>     </a:t>
            </a:r>
            <a:r>
              <a:rPr lang="en-US" sz="1600" u="sng" dirty="0">
                <a:solidFill>
                  <a:srgbClr val="253746"/>
                </a:solidFill>
                <a:latin typeface="Garamond" panose="02020404030301010803" pitchFamily="18" charset="0"/>
              </a:rPr>
              <a:t>                                    </a:t>
            </a:r>
            <a:r>
              <a:rPr lang="en-US" sz="1600" dirty="0">
                <a:solidFill>
                  <a:srgbClr val="253746"/>
                </a:solidFill>
                <a:latin typeface="Garamond" panose="02020404030301010803" pitchFamily="18" charset="0"/>
              </a:rPr>
              <a:t>.</a:t>
            </a:r>
          </a:p>
          <a:p>
            <a:endParaRPr lang="en-US" sz="1600"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pPr marL="231775" indent="-231775"/>
            <a:r>
              <a:rPr lang="en-US" sz="1600" dirty="0">
                <a:solidFill>
                  <a:srgbClr val="253746"/>
                </a:solidFill>
                <a:latin typeface="Garamond" panose="02020404030301010803" pitchFamily="18" charset="0"/>
              </a:rPr>
              <a:t>4)  I can eliminate that tax by changing my </a:t>
            </a:r>
            <a:r>
              <a:rPr lang="en-US" sz="1600" u="sng" dirty="0">
                <a:solidFill>
                  <a:srgbClr val="253746"/>
                </a:solidFill>
                <a:latin typeface="Garamond" panose="02020404030301010803" pitchFamily="18" charset="0"/>
              </a:rPr>
              <a:t>                     </a:t>
            </a:r>
            <a:r>
              <a:rPr lang="en-US" sz="1600" dirty="0">
                <a:solidFill>
                  <a:srgbClr val="253746"/>
                </a:solidFill>
                <a:latin typeface="Garamond" panose="02020404030301010803" pitchFamily="18" charset="0"/>
              </a:rPr>
              <a:t> beneficiary.</a:t>
            </a:r>
          </a:p>
          <a:p>
            <a:endParaRPr lang="en-US" sz="1400" dirty="0">
              <a:solidFill>
                <a:srgbClr val="253746"/>
              </a:solidFill>
              <a:latin typeface="Garamond" panose="02020404030301010803" pitchFamily="18" charset="0"/>
            </a:endParaRPr>
          </a:p>
          <a:p>
            <a:r>
              <a:rPr lang="en-US" sz="1400" dirty="0">
                <a:solidFill>
                  <a:srgbClr val="253746"/>
                </a:solidFill>
                <a:latin typeface="Garamond" panose="02020404030301010803" pitchFamily="18" charset="0"/>
              </a:rPr>
              <a:t>                       </a:t>
            </a:r>
          </a:p>
        </p:txBody>
      </p:sp>
      <p:grpSp>
        <p:nvGrpSpPr>
          <p:cNvPr id="6" name="Group 5">
            <a:extLst>
              <a:ext uri="{FF2B5EF4-FFF2-40B4-BE49-F238E27FC236}">
                <a16:creationId xmlns:a16="http://schemas.microsoft.com/office/drawing/2014/main" id="{AA09AE89-33AE-447A-9EF9-4B6705D317C8}"/>
              </a:ext>
            </a:extLst>
          </p:cNvPr>
          <p:cNvGrpSpPr/>
          <p:nvPr/>
        </p:nvGrpSpPr>
        <p:grpSpPr>
          <a:xfrm>
            <a:off x="0" y="8422568"/>
            <a:ext cx="6858001" cy="721432"/>
            <a:chOff x="-11863" y="5965739"/>
            <a:chExt cx="12192000" cy="856545"/>
          </a:xfrm>
        </p:grpSpPr>
        <p:sp>
          <p:nvSpPr>
            <p:cNvPr id="7" name="TextBox 6">
              <a:extLst>
                <a:ext uri="{FF2B5EF4-FFF2-40B4-BE49-F238E27FC236}">
                  <a16:creationId xmlns:a16="http://schemas.microsoft.com/office/drawing/2014/main" id="{107FD3E7-B6C2-4789-91B3-605450B11515}"/>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8" name="Picture 7">
              <a:extLst>
                <a:ext uri="{FF2B5EF4-FFF2-40B4-BE49-F238E27FC236}">
                  <a16:creationId xmlns:a16="http://schemas.microsoft.com/office/drawing/2014/main" id="{719A3FBF-AB0B-40D2-976B-DEDCFF8F8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spTree>
    <p:extLst>
      <p:ext uri="{BB962C8B-B14F-4D97-AF65-F5344CB8AC3E}">
        <p14:creationId xmlns:p14="http://schemas.microsoft.com/office/powerpoint/2010/main" val="387104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670C56-66F7-4456-979C-AA170CE4A2E6}"/>
              </a:ext>
            </a:extLst>
          </p:cNvPr>
          <p:cNvSpPr/>
          <p:nvPr/>
        </p:nvSpPr>
        <p:spPr>
          <a:xfrm>
            <a:off x="477671" y="325383"/>
            <a:ext cx="5950425" cy="6647974"/>
          </a:xfrm>
          <a:prstGeom prst="rect">
            <a:avLst/>
          </a:prstGeom>
        </p:spPr>
        <p:txBody>
          <a:bodyPr wrap="square">
            <a:spAutoFit/>
          </a:bodyPr>
          <a:lstStyle/>
          <a:p>
            <a:pPr algn="ctr"/>
            <a:r>
              <a:rPr lang="en-US" sz="2000" u="sng" dirty="0">
                <a:solidFill>
                  <a:srgbClr val="253746"/>
                </a:solidFill>
                <a:latin typeface="Garamond" panose="02020404030301010803" pitchFamily="18" charset="0"/>
              </a:rPr>
              <a:t>Legacy Found: Session 3</a:t>
            </a:r>
          </a:p>
          <a:p>
            <a:endParaRPr lang="en-US" sz="1600"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pPr marL="257169" indent="-257169">
              <a:buAutoNum type="arabicParenR"/>
            </a:pPr>
            <a:r>
              <a:rPr lang="en-US" sz="1600" dirty="0">
                <a:solidFill>
                  <a:srgbClr val="253746"/>
                </a:solidFill>
                <a:latin typeface="Garamond" panose="02020404030301010803" pitchFamily="18" charset="0"/>
              </a:rPr>
              <a:t>If I sell an appreciated asset and then give cash, I get a charitable deduction. If I carve off a piece of that asset and give before the sale, I get </a:t>
            </a:r>
            <a:r>
              <a:rPr lang="en-US" sz="1600" u="sng" dirty="0">
                <a:solidFill>
                  <a:srgbClr val="253746"/>
                </a:solidFill>
                <a:latin typeface="Garamond" panose="02020404030301010803" pitchFamily="18" charset="0"/>
              </a:rPr>
              <a:t>                                                  </a:t>
            </a:r>
            <a:r>
              <a:rPr lang="en-US" sz="1600" dirty="0">
                <a:solidFill>
                  <a:srgbClr val="253746"/>
                </a:solidFill>
                <a:latin typeface="Garamond" panose="02020404030301010803" pitchFamily="18" charset="0"/>
              </a:rPr>
              <a:t> benefits.</a:t>
            </a:r>
          </a:p>
          <a:p>
            <a:endParaRPr lang="en-US" sz="1600"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pPr marL="257169" indent="-257169">
              <a:buAutoNum type="arabicParenR" startAt="2"/>
            </a:pPr>
            <a:r>
              <a:rPr lang="en-US" sz="1600" dirty="0">
                <a:solidFill>
                  <a:srgbClr val="253746"/>
                </a:solidFill>
                <a:latin typeface="Garamond" panose="02020404030301010803" pitchFamily="18" charset="0"/>
              </a:rPr>
              <a:t>Hotel Dieu operated free of charge to serve the poor from 1443 to the late </a:t>
            </a:r>
            <a:r>
              <a:rPr lang="en-US" sz="1600" u="sng" dirty="0">
                <a:solidFill>
                  <a:srgbClr val="253746"/>
                </a:solidFill>
                <a:latin typeface="Garamond" panose="02020404030301010803" pitchFamily="18" charset="0"/>
              </a:rPr>
              <a:t>                                              </a:t>
            </a:r>
            <a:r>
              <a:rPr lang="en-US" sz="1600" dirty="0">
                <a:solidFill>
                  <a:srgbClr val="253746"/>
                </a:solidFill>
                <a:latin typeface="Garamond" panose="02020404030301010803" pitchFamily="18" charset="0"/>
              </a:rPr>
              <a:t>. All because one couple took the initiative.</a:t>
            </a:r>
          </a:p>
          <a:p>
            <a:endParaRPr lang="en-US" sz="1600"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pPr marL="257169" indent="-257169">
              <a:buAutoNum type="arabicParenR" startAt="3"/>
            </a:pPr>
            <a:r>
              <a:rPr lang="en-US" sz="1600" dirty="0">
                <a:solidFill>
                  <a:srgbClr val="253746"/>
                </a:solidFill>
                <a:latin typeface="Garamond" panose="02020404030301010803" pitchFamily="18" charset="0"/>
              </a:rPr>
              <a:t>Look for ways to give out of </a:t>
            </a:r>
            <a:r>
              <a:rPr lang="en-US" sz="1600" u="sng" dirty="0">
                <a:solidFill>
                  <a:srgbClr val="253746"/>
                </a:solidFill>
                <a:latin typeface="Garamond" panose="02020404030301010803" pitchFamily="18" charset="0"/>
              </a:rPr>
              <a:t>                </a:t>
            </a:r>
            <a:r>
              <a:rPr lang="en-US" sz="1600" dirty="0">
                <a:solidFill>
                  <a:srgbClr val="253746"/>
                </a:solidFill>
                <a:latin typeface="Garamond" panose="02020404030301010803" pitchFamily="18" charset="0"/>
              </a:rPr>
              <a:t> dollars vs </a:t>
            </a:r>
            <a:r>
              <a:rPr lang="en-US" sz="1600" u="sng" dirty="0">
                <a:solidFill>
                  <a:srgbClr val="253746"/>
                </a:solidFill>
                <a:latin typeface="Garamond" panose="02020404030301010803" pitchFamily="18" charset="0"/>
              </a:rPr>
              <a:t>                 </a:t>
            </a:r>
            <a:r>
              <a:rPr lang="en-US" sz="1600" dirty="0">
                <a:solidFill>
                  <a:srgbClr val="253746"/>
                </a:solidFill>
                <a:latin typeface="Garamond" panose="02020404030301010803" pitchFamily="18" charset="0"/>
              </a:rPr>
              <a:t> dollars.</a:t>
            </a:r>
          </a:p>
          <a:p>
            <a:endParaRPr lang="en-US" sz="1600" dirty="0">
              <a:solidFill>
                <a:srgbClr val="253746"/>
              </a:solidFill>
              <a:latin typeface="Garamond" panose="02020404030301010803" pitchFamily="18" charset="0"/>
            </a:endParaRPr>
          </a:p>
          <a:p>
            <a:endParaRPr lang="en-US" sz="1600" dirty="0">
              <a:solidFill>
                <a:srgbClr val="253746"/>
              </a:solidFill>
              <a:latin typeface="Garamond" panose="02020404030301010803" pitchFamily="18" charset="0"/>
            </a:endParaRPr>
          </a:p>
          <a:p>
            <a:pPr marL="342900" indent="-342900">
              <a:buAutoNum type="arabicParenR" startAt="4"/>
            </a:pPr>
            <a:r>
              <a:rPr lang="en-US" sz="1600" dirty="0">
                <a:solidFill>
                  <a:srgbClr val="253746"/>
                </a:solidFill>
                <a:latin typeface="Garamond" panose="02020404030301010803" pitchFamily="18" charset="0"/>
              </a:rPr>
              <a:t>When I give out of assets, am I giving things I have worked hard for my whole life? ______________________________________</a:t>
            </a:r>
          </a:p>
          <a:p>
            <a:pPr marL="342900" indent="-342900">
              <a:buAutoNum type="arabicParenR" startAt="4"/>
            </a:pPr>
            <a:endParaRPr lang="en-US" sz="1600" dirty="0">
              <a:solidFill>
                <a:srgbClr val="253746"/>
              </a:solidFill>
              <a:latin typeface="Garamond" panose="02020404030301010803" pitchFamily="18" charset="0"/>
            </a:endParaRPr>
          </a:p>
          <a:p>
            <a:pPr marL="342900" indent="-342900">
              <a:buAutoNum type="arabicParenR" startAt="4"/>
            </a:pPr>
            <a:endParaRPr lang="en-US" sz="1600" dirty="0">
              <a:solidFill>
                <a:srgbClr val="253746"/>
              </a:solidFill>
              <a:latin typeface="Garamond" panose="02020404030301010803" pitchFamily="18" charset="0"/>
            </a:endParaRPr>
          </a:p>
          <a:p>
            <a:pPr marL="342900" indent="-342900">
              <a:buAutoNum type="arabicParenR" startAt="4"/>
            </a:pPr>
            <a:r>
              <a:rPr lang="en-US" sz="1600" dirty="0">
                <a:solidFill>
                  <a:srgbClr val="253746"/>
                </a:solidFill>
                <a:latin typeface="Garamond" panose="02020404030301010803" pitchFamily="18" charset="0"/>
              </a:rPr>
              <a:t>Or am I giving back to God a portion of what he has given me?</a:t>
            </a:r>
          </a:p>
          <a:p>
            <a:r>
              <a:rPr lang="en-US" sz="1600" dirty="0">
                <a:solidFill>
                  <a:srgbClr val="253746"/>
                </a:solidFill>
                <a:latin typeface="Garamond" panose="02020404030301010803" pitchFamily="18" charset="0"/>
              </a:rPr>
              <a:t>	_________________________________________________</a:t>
            </a:r>
          </a:p>
          <a:p>
            <a:r>
              <a:rPr lang="en-US" sz="1600" dirty="0">
                <a:solidFill>
                  <a:srgbClr val="253746"/>
                </a:solidFill>
                <a:latin typeface="Garamond" panose="02020404030301010803" pitchFamily="18" charset="0"/>
              </a:rPr>
              <a:t>	_________________________________________________</a:t>
            </a:r>
          </a:p>
          <a:p>
            <a:endParaRPr lang="en-US" sz="1350" dirty="0">
              <a:solidFill>
                <a:srgbClr val="253746"/>
              </a:solidFill>
              <a:latin typeface="Garamond" panose="02020404030301010803" pitchFamily="18" charset="0"/>
            </a:endParaRPr>
          </a:p>
          <a:p>
            <a:endParaRPr lang="en-US" sz="1350" dirty="0">
              <a:solidFill>
                <a:srgbClr val="253746"/>
              </a:solidFill>
              <a:latin typeface="Garamond" panose="02020404030301010803" pitchFamily="18" charset="0"/>
            </a:endParaRPr>
          </a:p>
          <a:p>
            <a:r>
              <a:rPr lang="en-US" sz="1350" dirty="0">
                <a:solidFill>
                  <a:srgbClr val="253746"/>
                </a:solidFill>
                <a:latin typeface="Garamond" panose="02020404030301010803" pitchFamily="18" charset="0"/>
              </a:rPr>
              <a:t>                                           </a:t>
            </a:r>
          </a:p>
          <a:p>
            <a:r>
              <a:rPr lang="en-US" sz="1350" dirty="0">
                <a:solidFill>
                  <a:srgbClr val="253746"/>
                </a:solidFill>
                <a:latin typeface="Garamond" panose="02020404030301010803" pitchFamily="18" charset="0"/>
              </a:rPr>
              <a:t>                                                    </a:t>
            </a:r>
          </a:p>
        </p:txBody>
      </p:sp>
      <p:grpSp>
        <p:nvGrpSpPr>
          <p:cNvPr id="6" name="Group 5">
            <a:extLst>
              <a:ext uri="{FF2B5EF4-FFF2-40B4-BE49-F238E27FC236}">
                <a16:creationId xmlns:a16="http://schemas.microsoft.com/office/drawing/2014/main" id="{030AF61C-ADA7-4004-AF98-4752D3E9C18A}"/>
              </a:ext>
            </a:extLst>
          </p:cNvPr>
          <p:cNvGrpSpPr/>
          <p:nvPr/>
        </p:nvGrpSpPr>
        <p:grpSpPr>
          <a:xfrm>
            <a:off x="0" y="8422568"/>
            <a:ext cx="6858001" cy="721432"/>
            <a:chOff x="-11863" y="5965739"/>
            <a:chExt cx="12192000" cy="856545"/>
          </a:xfrm>
        </p:grpSpPr>
        <p:sp>
          <p:nvSpPr>
            <p:cNvPr id="7" name="TextBox 6">
              <a:extLst>
                <a:ext uri="{FF2B5EF4-FFF2-40B4-BE49-F238E27FC236}">
                  <a16:creationId xmlns:a16="http://schemas.microsoft.com/office/drawing/2014/main" id="{48F29C7A-463A-4D19-A7B2-6197EF7CD279}"/>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8" name="Picture 7">
              <a:extLst>
                <a:ext uri="{FF2B5EF4-FFF2-40B4-BE49-F238E27FC236}">
                  <a16:creationId xmlns:a16="http://schemas.microsoft.com/office/drawing/2014/main" id="{E3CFB3DB-A821-4D43-8A5E-8BD48E4E4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spTree>
    <p:extLst>
      <p:ext uri="{BB962C8B-B14F-4D97-AF65-F5344CB8AC3E}">
        <p14:creationId xmlns:p14="http://schemas.microsoft.com/office/powerpoint/2010/main" val="103101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832E-F32F-44C5-994E-338D5957A474}"/>
              </a:ext>
            </a:extLst>
          </p:cNvPr>
          <p:cNvSpPr>
            <a:spLocks noGrp="1"/>
          </p:cNvSpPr>
          <p:nvPr>
            <p:ph type="title"/>
          </p:nvPr>
        </p:nvSpPr>
        <p:spPr>
          <a:xfrm>
            <a:off x="82896" y="338567"/>
            <a:ext cx="6665118" cy="571550"/>
          </a:xfrm>
        </p:spPr>
        <p:txBody>
          <a:bodyPr/>
          <a:lstStyle/>
          <a:p>
            <a:r>
              <a:rPr lang="en-US" sz="2000" u="sng" dirty="0">
                <a:solidFill>
                  <a:srgbClr val="253746"/>
                </a:solidFill>
                <a:latin typeface="Garamond" panose="02020404030301010803" pitchFamily="18" charset="0"/>
              </a:rPr>
              <a:t>Legacy Found Session 4: Serving the Masses</a:t>
            </a:r>
          </a:p>
        </p:txBody>
      </p:sp>
      <p:sp>
        <p:nvSpPr>
          <p:cNvPr id="3" name="Content Placeholder 2">
            <a:extLst>
              <a:ext uri="{FF2B5EF4-FFF2-40B4-BE49-F238E27FC236}">
                <a16:creationId xmlns:a16="http://schemas.microsoft.com/office/drawing/2014/main" id="{ABE50647-2006-4CEB-A38F-B8A3BA019CAF}"/>
              </a:ext>
            </a:extLst>
          </p:cNvPr>
          <p:cNvSpPr>
            <a:spLocks noGrp="1"/>
          </p:cNvSpPr>
          <p:nvPr>
            <p:ph idx="1"/>
          </p:nvPr>
        </p:nvSpPr>
        <p:spPr>
          <a:xfrm>
            <a:off x="433419" y="821555"/>
            <a:ext cx="5964072" cy="7572375"/>
          </a:xfrm>
        </p:spPr>
        <p:txBody>
          <a:bodyPr>
            <a:normAutofit/>
          </a:bodyPr>
          <a:lstStyle/>
          <a:p>
            <a:pPr marL="342892" indent="-342892">
              <a:buFont typeface="+mj-lt"/>
              <a:buAutoNum type="arabicParenR"/>
            </a:pPr>
            <a:r>
              <a:rPr lang="en-US" sz="1600" dirty="0">
                <a:solidFill>
                  <a:srgbClr val="253746"/>
                </a:solidFill>
                <a:latin typeface="Garamond" panose="02020404030301010803" pitchFamily="18" charset="0"/>
              </a:rPr>
              <a:t>How can I eliminate taxes while also benefiting my church and other charities?       </a:t>
            </a:r>
          </a:p>
          <a:p>
            <a:pPr marL="342892" indent="-342892">
              <a:buFont typeface="+mj-lt"/>
              <a:buAutoNum type="arabicParenR"/>
            </a:pPr>
            <a:endParaRPr lang="en-US" sz="1600" dirty="0">
              <a:solidFill>
                <a:srgbClr val="253746"/>
              </a:solidFill>
              <a:latin typeface="Garamond" panose="02020404030301010803" pitchFamily="18" charset="0"/>
            </a:endParaRPr>
          </a:p>
          <a:p>
            <a:pPr marL="0" indent="0">
              <a:buNone/>
            </a:pPr>
            <a:r>
              <a:rPr lang="en-US" sz="1600" dirty="0">
                <a:solidFill>
                  <a:srgbClr val="253746"/>
                </a:solidFill>
                <a:latin typeface="Garamond" panose="02020404030301010803" pitchFamily="18" charset="0"/>
              </a:rPr>
              <a:t>             Unexpected Taxes on my IRA</a:t>
            </a:r>
          </a:p>
          <a:p>
            <a:pPr marL="0" indent="0">
              <a:buNone/>
            </a:pPr>
            <a:endParaRPr lang="en-US" sz="1600" dirty="0">
              <a:solidFill>
                <a:srgbClr val="253746"/>
              </a:solidFill>
              <a:latin typeface="Garamond" panose="02020404030301010803" pitchFamily="18" charset="0"/>
            </a:endParaRPr>
          </a:p>
          <a:p>
            <a:pPr marL="0" indent="0">
              <a:buNone/>
            </a:pPr>
            <a:endParaRPr lang="en-US" sz="1600" dirty="0">
              <a:solidFill>
                <a:srgbClr val="253746"/>
              </a:solidFill>
              <a:latin typeface="Garamond" panose="02020404030301010803" pitchFamily="18" charset="0"/>
            </a:endParaRPr>
          </a:p>
          <a:p>
            <a:pPr marL="342892" indent="-342892">
              <a:buAutoNum type="arabicParenR" startAt="2"/>
            </a:pPr>
            <a:r>
              <a:rPr lang="en-US" sz="1600" dirty="0">
                <a:solidFill>
                  <a:srgbClr val="253746"/>
                </a:solidFill>
                <a:latin typeface="Garamond" panose="02020404030301010803" pitchFamily="18" charset="0"/>
              </a:rPr>
              <a:t>Can I give out of my IRA during my lifetime?</a:t>
            </a:r>
          </a:p>
          <a:p>
            <a:pPr marL="338130" lvl="1" indent="0">
              <a:buNone/>
            </a:pPr>
            <a:r>
              <a:rPr lang="en-US" sz="1600" dirty="0">
                <a:solidFill>
                  <a:srgbClr val="253746"/>
                </a:solidFill>
                <a:latin typeface="Garamond" panose="02020404030301010803" pitchFamily="18" charset="0"/>
              </a:rPr>
              <a:t>	</a:t>
            </a:r>
          </a:p>
          <a:p>
            <a:pPr marL="338130" lvl="1" indent="0">
              <a:buNone/>
            </a:pPr>
            <a:endParaRPr lang="en-US" sz="1600" dirty="0">
              <a:solidFill>
                <a:srgbClr val="253746"/>
              </a:solidFill>
              <a:latin typeface="Garamond" panose="02020404030301010803" pitchFamily="18" charset="0"/>
            </a:endParaRPr>
          </a:p>
          <a:p>
            <a:pPr marL="338130" lvl="1" indent="0">
              <a:buNone/>
            </a:pPr>
            <a:r>
              <a:rPr lang="en-US" sz="1600" dirty="0">
                <a:solidFill>
                  <a:srgbClr val="253746"/>
                </a:solidFill>
                <a:latin typeface="Garamond" panose="02020404030301010803" pitchFamily="18" charset="0"/>
              </a:rPr>
              <a:t>	IRA Rollover video</a:t>
            </a:r>
          </a:p>
          <a:p>
            <a:pPr marL="342892" indent="-342892">
              <a:buAutoNum type="arabicParenR" startAt="2"/>
            </a:pPr>
            <a:endParaRPr lang="en-US" sz="1600" dirty="0">
              <a:solidFill>
                <a:srgbClr val="253746"/>
              </a:solidFill>
              <a:latin typeface="Garamond" panose="02020404030301010803" pitchFamily="18" charset="0"/>
            </a:endParaRPr>
          </a:p>
          <a:p>
            <a:pPr marL="342892" indent="-342892">
              <a:buAutoNum type="arabicParenR" startAt="2"/>
            </a:pPr>
            <a:r>
              <a:rPr lang="en-US" sz="1600" dirty="0">
                <a:solidFill>
                  <a:srgbClr val="253746"/>
                </a:solidFill>
                <a:latin typeface="Garamond" panose="02020404030301010803" pitchFamily="18" charset="0"/>
              </a:rPr>
              <a:t>If I wanted to give 10% of my estate to charity, what is the best way to do that?</a:t>
            </a:r>
          </a:p>
          <a:p>
            <a:pPr marL="0" indent="0">
              <a:buNone/>
            </a:pPr>
            <a:r>
              <a:rPr lang="en-US" sz="1600" dirty="0">
                <a:solidFill>
                  <a:srgbClr val="253746"/>
                </a:solidFill>
                <a:latin typeface="Garamond" panose="02020404030301010803" pitchFamily="18" charset="0"/>
              </a:rPr>
              <a:t>	</a:t>
            </a:r>
          </a:p>
          <a:p>
            <a:pPr marL="0" indent="0">
              <a:buNone/>
            </a:pPr>
            <a:r>
              <a:rPr lang="en-US" sz="1600" dirty="0">
                <a:solidFill>
                  <a:srgbClr val="253746"/>
                </a:solidFill>
                <a:latin typeface="Garamond" panose="02020404030301010803" pitchFamily="18" charset="0"/>
              </a:rPr>
              <a:t>	Giving Out of My Qualified Plan</a:t>
            </a:r>
          </a:p>
          <a:p>
            <a:pPr marL="0" indent="0">
              <a:buNone/>
            </a:pPr>
            <a:r>
              <a:rPr lang="en-US" sz="1600" dirty="0">
                <a:solidFill>
                  <a:srgbClr val="253746"/>
                </a:solidFill>
                <a:latin typeface="Garamond" panose="02020404030301010803" pitchFamily="18" charset="0"/>
              </a:rPr>
              <a:t>          </a:t>
            </a:r>
          </a:p>
          <a:p>
            <a:pPr marL="342900" indent="-342900">
              <a:buAutoNum type="arabicParenR" startAt="4"/>
            </a:pPr>
            <a:r>
              <a:rPr lang="en-US" sz="1600" dirty="0">
                <a:solidFill>
                  <a:srgbClr val="253746"/>
                </a:solidFill>
                <a:latin typeface="Garamond" panose="02020404030301010803" pitchFamily="18" charset="0"/>
              </a:rPr>
              <a:t>What’s the first step?  </a:t>
            </a:r>
          </a:p>
          <a:p>
            <a:pPr marL="0" indent="0">
              <a:buNone/>
            </a:pPr>
            <a:endParaRPr lang="en-US" sz="1600" dirty="0">
              <a:solidFill>
                <a:srgbClr val="253746"/>
              </a:solidFill>
              <a:latin typeface="Garamond" panose="02020404030301010803" pitchFamily="18" charset="0"/>
            </a:endParaRPr>
          </a:p>
          <a:p>
            <a:pPr marL="0" indent="0">
              <a:buNone/>
            </a:pPr>
            <a:r>
              <a:rPr lang="en-US" sz="1600" dirty="0">
                <a:solidFill>
                  <a:srgbClr val="253746"/>
                </a:solidFill>
                <a:latin typeface="Garamond" panose="02020404030301010803" pitchFamily="18" charset="0"/>
              </a:rPr>
              <a:t>             Discovery Call                                                       </a:t>
            </a:r>
          </a:p>
        </p:txBody>
      </p:sp>
      <p:pic>
        <p:nvPicPr>
          <p:cNvPr id="6" name="Picture 5">
            <a:extLst>
              <a:ext uri="{FF2B5EF4-FFF2-40B4-BE49-F238E27FC236}">
                <a16:creationId xmlns:a16="http://schemas.microsoft.com/office/drawing/2014/main" id="{6065AECB-3EFE-49AB-B5B3-62E32533B849}"/>
              </a:ext>
            </a:extLst>
          </p:cNvPr>
          <p:cNvPicPr>
            <a:picLocks noChangeAspect="1"/>
          </p:cNvPicPr>
          <p:nvPr/>
        </p:nvPicPr>
        <p:blipFill>
          <a:blip r:embed="rId3"/>
          <a:stretch>
            <a:fillRect/>
          </a:stretch>
        </p:blipFill>
        <p:spPr>
          <a:xfrm>
            <a:off x="5113434" y="1862062"/>
            <a:ext cx="864494" cy="864494"/>
          </a:xfrm>
          <a:prstGeom prst="rect">
            <a:avLst/>
          </a:prstGeom>
        </p:spPr>
      </p:pic>
      <p:pic>
        <p:nvPicPr>
          <p:cNvPr id="8" name="Picture 7">
            <a:extLst>
              <a:ext uri="{FF2B5EF4-FFF2-40B4-BE49-F238E27FC236}">
                <a16:creationId xmlns:a16="http://schemas.microsoft.com/office/drawing/2014/main" id="{44356639-A341-4528-870D-2DA8C4A89A4B}"/>
              </a:ext>
            </a:extLst>
          </p:cNvPr>
          <p:cNvPicPr>
            <a:picLocks noChangeAspect="1"/>
          </p:cNvPicPr>
          <p:nvPr/>
        </p:nvPicPr>
        <p:blipFill>
          <a:blip r:embed="rId4"/>
          <a:stretch>
            <a:fillRect/>
          </a:stretch>
        </p:blipFill>
        <p:spPr>
          <a:xfrm>
            <a:off x="5113434" y="5846236"/>
            <a:ext cx="864494" cy="864494"/>
          </a:xfrm>
          <a:prstGeom prst="rect">
            <a:avLst/>
          </a:prstGeom>
        </p:spPr>
      </p:pic>
      <p:grpSp>
        <p:nvGrpSpPr>
          <p:cNvPr id="7" name="Group 6">
            <a:extLst>
              <a:ext uri="{FF2B5EF4-FFF2-40B4-BE49-F238E27FC236}">
                <a16:creationId xmlns:a16="http://schemas.microsoft.com/office/drawing/2014/main" id="{60931068-A9FC-4A4D-ADF3-58659C5663CE}"/>
              </a:ext>
            </a:extLst>
          </p:cNvPr>
          <p:cNvGrpSpPr/>
          <p:nvPr/>
        </p:nvGrpSpPr>
        <p:grpSpPr>
          <a:xfrm>
            <a:off x="0" y="8422568"/>
            <a:ext cx="6858001" cy="721432"/>
            <a:chOff x="-11863" y="5965739"/>
            <a:chExt cx="12192000" cy="856545"/>
          </a:xfrm>
        </p:grpSpPr>
        <p:sp>
          <p:nvSpPr>
            <p:cNvPr id="9" name="TextBox 8">
              <a:extLst>
                <a:ext uri="{FF2B5EF4-FFF2-40B4-BE49-F238E27FC236}">
                  <a16:creationId xmlns:a16="http://schemas.microsoft.com/office/drawing/2014/main" id="{D2FA462C-5801-4291-8FCD-23F00417AB60}"/>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10" name="Picture 9">
              <a:extLst>
                <a:ext uri="{FF2B5EF4-FFF2-40B4-BE49-F238E27FC236}">
                  <a16:creationId xmlns:a16="http://schemas.microsoft.com/office/drawing/2014/main" id="{B8DE4D44-5F62-45C8-B955-DDE6E3667A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pic>
        <p:nvPicPr>
          <p:cNvPr id="5" name="Picture 4">
            <a:extLst>
              <a:ext uri="{FF2B5EF4-FFF2-40B4-BE49-F238E27FC236}">
                <a16:creationId xmlns:a16="http://schemas.microsoft.com/office/drawing/2014/main" id="{96DC648A-53AF-420C-917C-EA3475A7CF73}"/>
              </a:ext>
            </a:extLst>
          </p:cNvPr>
          <p:cNvPicPr>
            <a:picLocks noChangeAspect="1"/>
          </p:cNvPicPr>
          <p:nvPr/>
        </p:nvPicPr>
        <p:blipFill>
          <a:blip r:embed="rId6"/>
          <a:stretch>
            <a:fillRect/>
          </a:stretch>
        </p:blipFill>
        <p:spPr>
          <a:xfrm>
            <a:off x="5112840" y="3853852"/>
            <a:ext cx="865088" cy="865088"/>
          </a:xfrm>
          <a:prstGeom prst="rect">
            <a:avLst/>
          </a:prstGeom>
        </p:spPr>
      </p:pic>
      <p:pic>
        <p:nvPicPr>
          <p:cNvPr id="12" name="Picture 11">
            <a:extLst>
              <a:ext uri="{FF2B5EF4-FFF2-40B4-BE49-F238E27FC236}">
                <a16:creationId xmlns:a16="http://schemas.microsoft.com/office/drawing/2014/main" id="{5873628B-EA49-4148-B105-DBCC36B19D0F}"/>
              </a:ext>
            </a:extLst>
          </p:cNvPr>
          <p:cNvPicPr>
            <a:picLocks noChangeAspect="1"/>
          </p:cNvPicPr>
          <p:nvPr/>
        </p:nvPicPr>
        <p:blipFill>
          <a:blip r:embed="rId7"/>
          <a:stretch>
            <a:fillRect/>
          </a:stretch>
        </p:blipFill>
        <p:spPr>
          <a:xfrm>
            <a:off x="5114622" y="7370263"/>
            <a:ext cx="864494" cy="864494"/>
          </a:xfrm>
          <a:prstGeom prst="rect">
            <a:avLst/>
          </a:prstGeom>
        </p:spPr>
      </p:pic>
    </p:spTree>
    <p:extLst>
      <p:ext uri="{BB962C8B-B14F-4D97-AF65-F5344CB8AC3E}">
        <p14:creationId xmlns:p14="http://schemas.microsoft.com/office/powerpoint/2010/main" val="351973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6279-77FF-4CCB-B816-224A17697129}"/>
              </a:ext>
            </a:extLst>
          </p:cNvPr>
          <p:cNvSpPr>
            <a:spLocks noGrp="1"/>
          </p:cNvSpPr>
          <p:nvPr>
            <p:ph type="title"/>
          </p:nvPr>
        </p:nvSpPr>
        <p:spPr>
          <a:xfrm>
            <a:off x="124058" y="216793"/>
            <a:ext cx="6609884" cy="651272"/>
          </a:xfrm>
        </p:spPr>
        <p:txBody>
          <a:bodyPr/>
          <a:lstStyle/>
          <a:p>
            <a:r>
              <a:rPr lang="en-US" sz="2000" u="sng" dirty="0">
                <a:solidFill>
                  <a:srgbClr val="253746"/>
                </a:solidFill>
                <a:latin typeface="Garamond" panose="02020404030301010803" pitchFamily="18" charset="0"/>
              </a:rPr>
              <a:t>Legacy Found Session 4: Surfacing the Few</a:t>
            </a:r>
          </a:p>
        </p:txBody>
      </p:sp>
      <p:sp>
        <p:nvSpPr>
          <p:cNvPr id="3" name="Content Placeholder 2">
            <a:extLst>
              <a:ext uri="{FF2B5EF4-FFF2-40B4-BE49-F238E27FC236}">
                <a16:creationId xmlns:a16="http://schemas.microsoft.com/office/drawing/2014/main" id="{BCABDD0A-D0B2-4F20-859A-E29A2EEAF55A}"/>
              </a:ext>
            </a:extLst>
          </p:cNvPr>
          <p:cNvSpPr>
            <a:spLocks noGrp="1"/>
          </p:cNvSpPr>
          <p:nvPr>
            <p:ph idx="1"/>
          </p:nvPr>
        </p:nvSpPr>
        <p:spPr>
          <a:xfrm>
            <a:off x="300252" y="1100077"/>
            <a:ext cx="6264322" cy="9120188"/>
          </a:xfrm>
        </p:spPr>
        <p:txBody>
          <a:bodyPr>
            <a:normAutofit/>
          </a:bodyPr>
          <a:lstStyle/>
          <a:p>
            <a:pPr marL="342892" indent="-342892">
              <a:buFont typeface="+mj-lt"/>
              <a:buAutoNum type="arabicParenR"/>
            </a:pPr>
            <a:r>
              <a:rPr lang="en-US" sz="1600" dirty="0">
                <a:solidFill>
                  <a:srgbClr val="253746"/>
                </a:solidFill>
                <a:latin typeface="Garamond" panose="02020404030301010803" pitchFamily="18" charset="0"/>
              </a:rPr>
              <a:t>How can I reduce taxes and benefit charity when producing income producing real estate?  </a:t>
            </a:r>
          </a:p>
          <a:p>
            <a:pPr marL="0" indent="0">
              <a:buNone/>
            </a:pPr>
            <a:r>
              <a:rPr lang="en-US" sz="1600" dirty="0">
                <a:solidFill>
                  <a:srgbClr val="253746"/>
                </a:solidFill>
                <a:latin typeface="Garamond" panose="02020404030301010803" pitchFamily="18" charset="0"/>
              </a:rPr>
              <a:t>                       Nebraska Farm Couple                      </a:t>
            </a:r>
          </a:p>
          <a:p>
            <a:pPr marL="0" indent="0">
              <a:buNone/>
            </a:pPr>
            <a:endParaRPr lang="en-US" sz="1600" dirty="0">
              <a:solidFill>
                <a:srgbClr val="253746"/>
              </a:solidFill>
              <a:latin typeface="Garamond" panose="02020404030301010803" pitchFamily="18" charset="0"/>
            </a:endParaRPr>
          </a:p>
          <a:p>
            <a:pPr marL="0" indent="0">
              <a:buNone/>
            </a:pPr>
            <a:endParaRPr lang="en-US" sz="1600" dirty="0">
              <a:solidFill>
                <a:srgbClr val="253746"/>
              </a:solidFill>
              <a:latin typeface="Garamond" panose="02020404030301010803" pitchFamily="18" charset="0"/>
            </a:endParaRPr>
          </a:p>
          <a:p>
            <a:pPr marL="0" indent="0">
              <a:buNone/>
            </a:pPr>
            <a:r>
              <a:rPr lang="en-US" sz="1600" dirty="0">
                <a:solidFill>
                  <a:srgbClr val="253746"/>
                </a:solidFill>
                <a:latin typeface="Garamond" panose="02020404030301010803" pitchFamily="18" charset="0"/>
              </a:rPr>
              <a:t>	          Texas Warehouse </a:t>
            </a:r>
          </a:p>
          <a:p>
            <a:pPr marL="0" indent="0">
              <a:buNone/>
            </a:pPr>
            <a:endParaRPr lang="en-US" sz="1600" dirty="0">
              <a:solidFill>
                <a:srgbClr val="253746"/>
              </a:solidFill>
              <a:latin typeface="Garamond" panose="02020404030301010803" pitchFamily="18" charset="0"/>
            </a:endParaRPr>
          </a:p>
          <a:p>
            <a:pPr marL="342900" indent="-342900">
              <a:buFont typeface="+mj-lt"/>
              <a:buAutoNum type="arabicParenR" startAt="2"/>
            </a:pPr>
            <a:endParaRPr lang="en-US" sz="1600" dirty="0">
              <a:solidFill>
                <a:srgbClr val="253746"/>
              </a:solidFill>
              <a:latin typeface="Garamond" panose="02020404030301010803" pitchFamily="18" charset="0"/>
            </a:endParaRPr>
          </a:p>
          <a:p>
            <a:pPr marL="342900" indent="-342900">
              <a:buFont typeface="+mj-lt"/>
              <a:buAutoNum type="arabicParenR" startAt="2"/>
            </a:pPr>
            <a:r>
              <a:rPr lang="en-US" sz="1600" dirty="0">
                <a:solidFill>
                  <a:srgbClr val="253746"/>
                </a:solidFill>
                <a:latin typeface="Garamond" panose="02020404030301010803" pitchFamily="18" charset="0"/>
              </a:rPr>
              <a:t>Is vacation property a good gift for charity? </a:t>
            </a:r>
          </a:p>
          <a:p>
            <a:pPr marL="0" indent="0">
              <a:buNone/>
            </a:pPr>
            <a:r>
              <a:rPr lang="en-US" sz="1600" dirty="0">
                <a:solidFill>
                  <a:srgbClr val="253746"/>
                </a:solidFill>
                <a:latin typeface="Garamond" panose="02020404030301010803" pitchFamily="18" charset="0"/>
              </a:rPr>
              <a:t>                         Lakehouse</a:t>
            </a:r>
          </a:p>
          <a:p>
            <a:pPr marL="0" indent="0">
              <a:buNone/>
            </a:pPr>
            <a:endParaRPr lang="en-US" sz="1600" dirty="0">
              <a:solidFill>
                <a:srgbClr val="253746"/>
              </a:solidFill>
              <a:latin typeface="Garamond" panose="02020404030301010803" pitchFamily="18" charset="0"/>
            </a:endParaRPr>
          </a:p>
          <a:p>
            <a:pPr marL="0" indent="0">
              <a:buNone/>
            </a:pPr>
            <a:r>
              <a:rPr lang="en-US" sz="1600" dirty="0">
                <a:solidFill>
                  <a:srgbClr val="253746"/>
                </a:solidFill>
                <a:latin typeface="Garamond" panose="02020404030301010803" pitchFamily="18" charset="0"/>
              </a:rPr>
              <a:t>3) My balance sheet has grown and I’m considering liquidating assets.</a:t>
            </a:r>
          </a:p>
          <a:p>
            <a:pPr marL="0" indent="0">
              <a:buNone/>
            </a:pPr>
            <a:endParaRPr lang="en-US" sz="1600" dirty="0">
              <a:solidFill>
                <a:srgbClr val="253746"/>
              </a:solidFill>
              <a:latin typeface="Garamond" panose="02020404030301010803" pitchFamily="18" charset="0"/>
            </a:endParaRPr>
          </a:p>
          <a:p>
            <a:pPr marL="0" indent="0">
              <a:buNone/>
            </a:pPr>
            <a:r>
              <a:rPr lang="en-US" sz="1600" dirty="0">
                <a:solidFill>
                  <a:srgbClr val="253746"/>
                </a:solidFill>
                <a:latin typeface="Garamond" panose="02020404030301010803" pitchFamily="18" charset="0"/>
              </a:rPr>
              <a:t>	            Widow and the Dog </a:t>
            </a:r>
          </a:p>
        </p:txBody>
      </p:sp>
      <p:pic>
        <p:nvPicPr>
          <p:cNvPr id="7" name="Picture 6">
            <a:extLst>
              <a:ext uri="{FF2B5EF4-FFF2-40B4-BE49-F238E27FC236}">
                <a16:creationId xmlns:a16="http://schemas.microsoft.com/office/drawing/2014/main" id="{F95B4110-57AF-46B0-BE7B-47B26A552478}"/>
              </a:ext>
            </a:extLst>
          </p:cNvPr>
          <p:cNvPicPr>
            <a:picLocks noChangeAspect="1"/>
          </p:cNvPicPr>
          <p:nvPr/>
        </p:nvPicPr>
        <p:blipFill>
          <a:blip r:embed="rId2"/>
          <a:stretch>
            <a:fillRect/>
          </a:stretch>
        </p:blipFill>
        <p:spPr>
          <a:xfrm>
            <a:off x="5108359" y="1789146"/>
            <a:ext cx="714375" cy="660201"/>
          </a:xfrm>
          <a:prstGeom prst="rect">
            <a:avLst/>
          </a:prstGeom>
        </p:spPr>
      </p:pic>
      <p:pic>
        <p:nvPicPr>
          <p:cNvPr id="9" name="Picture 8">
            <a:extLst>
              <a:ext uri="{FF2B5EF4-FFF2-40B4-BE49-F238E27FC236}">
                <a16:creationId xmlns:a16="http://schemas.microsoft.com/office/drawing/2014/main" id="{00176892-8588-4DEC-8E0A-82DA87089983}"/>
              </a:ext>
            </a:extLst>
          </p:cNvPr>
          <p:cNvPicPr>
            <a:picLocks noChangeAspect="1"/>
          </p:cNvPicPr>
          <p:nvPr/>
        </p:nvPicPr>
        <p:blipFill>
          <a:blip r:embed="rId3"/>
          <a:stretch>
            <a:fillRect/>
          </a:stretch>
        </p:blipFill>
        <p:spPr>
          <a:xfrm>
            <a:off x="5105947" y="3149106"/>
            <a:ext cx="714375" cy="714375"/>
          </a:xfrm>
          <a:prstGeom prst="rect">
            <a:avLst/>
          </a:prstGeom>
        </p:spPr>
      </p:pic>
      <p:pic>
        <p:nvPicPr>
          <p:cNvPr id="13" name="Picture 12">
            <a:extLst>
              <a:ext uri="{FF2B5EF4-FFF2-40B4-BE49-F238E27FC236}">
                <a16:creationId xmlns:a16="http://schemas.microsoft.com/office/drawing/2014/main" id="{3CDF4155-0D28-4C31-AA08-81D1513E7673}"/>
              </a:ext>
            </a:extLst>
          </p:cNvPr>
          <p:cNvPicPr>
            <a:picLocks noChangeAspect="1"/>
          </p:cNvPicPr>
          <p:nvPr/>
        </p:nvPicPr>
        <p:blipFill>
          <a:blip r:embed="rId4"/>
          <a:stretch>
            <a:fillRect/>
          </a:stretch>
        </p:blipFill>
        <p:spPr>
          <a:xfrm>
            <a:off x="5107153" y="6327197"/>
            <a:ext cx="714375" cy="714375"/>
          </a:xfrm>
          <a:prstGeom prst="rect">
            <a:avLst/>
          </a:prstGeom>
        </p:spPr>
      </p:pic>
      <p:grpSp>
        <p:nvGrpSpPr>
          <p:cNvPr id="10" name="Group 9">
            <a:extLst>
              <a:ext uri="{FF2B5EF4-FFF2-40B4-BE49-F238E27FC236}">
                <a16:creationId xmlns:a16="http://schemas.microsoft.com/office/drawing/2014/main" id="{485E9BB8-00BB-46F2-A234-4D3AF9B14C44}"/>
              </a:ext>
            </a:extLst>
          </p:cNvPr>
          <p:cNvGrpSpPr/>
          <p:nvPr/>
        </p:nvGrpSpPr>
        <p:grpSpPr>
          <a:xfrm>
            <a:off x="0" y="8422568"/>
            <a:ext cx="6858001" cy="721432"/>
            <a:chOff x="-11863" y="5965739"/>
            <a:chExt cx="12192000" cy="856545"/>
          </a:xfrm>
        </p:grpSpPr>
        <p:sp>
          <p:nvSpPr>
            <p:cNvPr id="12" name="TextBox 11">
              <a:extLst>
                <a:ext uri="{FF2B5EF4-FFF2-40B4-BE49-F238E27FC236}">
                  <a16:creationId xmlns:a16="http://schemas.microsoft.com/office/drawing/2014/main" id="{562F8606-8BA3-4611-8D55-A62835AE3DCD}"/>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15" name="Picture 14">
              <a:extLst>
                <a:ext uri="{FF2B5EF4-FFF2-40B4-BE49-F238E27FC236}">
                  <a16:creationId xmlns:a16="http://schemas.microsoft.com/office/drawing/2014/main" id="{190EC974-172D-4350-9DEB-644C7DD8A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pic>
        <p:nvPicPr>
          <p:cNvPr id="5" name="Picture 4">
            <a:extLst>
              <a:ext uri="{FF2B5EF4-FFF2-40B4-BE49-F238E27FC236}">
                <a16:creationId xmlns:a16="http://schemas.microsoft.com/office/drawing/2014/main" id="{C77EE790-C2B4-4717-9B58-4036CAE660A9}"/>
              </a:ext>
            </a:extLst>
          </p:cNvPr>
          <p:cNvPicPr>
            <a:picLocks noChangeAspect="1"/>
          </p:cNvPicPr>
          <p:nvPr/>
        </p:nvPicPr>
        <p:blipFill>
          <a:blip r:embed="rId6"/>
          <a:stretch>
            <a:fillRect/>
          </a:stretch>
        </p:blipFill>
        <p:spPr>
          <a:xfrm>
            <a:off x="5107153" y="4588410"/>
            <a:ext cx="715581" cy="715581"/>
          </a:xfrm>
          <a:prstGeom prst="rect">
            <a:avLst/>
          </a:prstGeom>
        </p:spPr>
      </p:pic>
      <p:sp>
        <p:nvSpPr>
          <p:cNvPr id="4" name="Rectangle 3">
            <a:extLst>
              <a:ext uri="{FF2B5EF4-FFF2-40B4-BE49-F238E27FC236}">
                <a16:creationId xmlns:a16="http://schemas.microsoft.com/office/drawing/2014/main" id="{E2666566-CC41-43D1-88D8-4DA36D279BD4}"/>
              </a:ext>
            </a:extLst>
          </p:cNvPr>
          <p:cNvSpPr/>
          <p:nvPr/>
        </p:nvSpPr>
        <p:spPr>
          <a:xfrm>
            <a:off x="293425" y="7073382"/>
            <a:ext cx="4813727" cy="923330"/>
          </a:xfrm>
          <a:prstGeom prst="rect">
            <a:avLst/>
          </a:prstGeom>
        </p:spPr>
        <p:txBody>
          <a:bodyPr wrap="square">
            <a:spAutoFit/>
          </a:bodyPr>
          <a:lstStyle/>
          <a:p>
            <a:r>
              <a:rPr lang="en-US" dirty="0">
                <a:solidFill>
                  <a:srgbClr val="253746"/>
                </a:solidFill>
                <a:latin typeface="Garamond" panose="02020404030301010803" pitchFamily="18" charset="0"/>
              </a:rPr>
              <a:t>4) I already have advisors. </a:t>
            </a:r>
          </a:p>
          <a:p>
            <a:endParaRPr lang="en-US" dirty="0">
              <a:solidFill>
                <a:srgbClr val="253746"/>
              </a:solidFill>
              <a:latin typeface="Garamond" panose="02020404030301010803" pitchFamily="18" charset="0"/>
            </a:endParaRPr>
          </a:p>
          <a:p>
            <a:r>
              <a:rPr lang="en-US" dirty="0">
                <a:solidFill>
                  <a:srgbClr val="253746"/>
                </a:solidFill>
                <a:latin typeface="Garamond" panose="02020404030301010803" pitchFamily="18" charset="0"/>
              </a:rPr>
              <a:t>                        Do we compete with your advisors?     </a:t>
            </a:r>
          </a:p>
        </p:txBody>
      </p:sp>
      <p:pic>
        <p:nvPicPr>
          <p:cNvPr id="14" name="Picture 13">
            <a:extLst>
              <a:ext uri="{FF2B5EF4-FFF2-40B4-BE49-F238E27FC236}">
                <a16:creationId xmlns:a16="http://schemas.microsoft.com/office/drawing/2014/main" id="{7481F5BB-E158-4691-9289-BA8D03DB9158}"/>
              </a:ext>
            </a:extLst>
          </p:cNvPr>
          <p:cNvPicPr>
            <a:picLocks noChangeAspect="1"/>
          </p:cNvPicPr>
          <p:nvPr/>
        </p:nvPicPr>
        <p:blipFill>
          <a:blip r:embed="rId7"/>
          <a:stretch>
            <a:fillRect/>
          </a:stretch>
        </p:blipFill>
        <p:spPr>
          <a:xfrm>
            <a:off x="5107153" y="7474975"/>
            <a:ext cx="715581" cy="715581"/>
          </a:xfrm>
          <a:prstGeom prst="rect">
            <a:avLst/>
          </a:prstGeom>
        </p:spPr>
      </p:pic>
    </p:spTree>
    <p:extLst>
      <p:ext uri="{BB962C8B-B14F-4D97-AF65-F5344CB8AC3E}">
        <p14:creationId xmlns:p14="http://schemas.microsoft.com/office/powerpoint/2010/main" val="201490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280C-01DF-4FC3-8536-D180C26DCB3D}"/>
              </a:ext>
            </a:extLst>
          </p:cNvPr>
          <p:cNvSpPr>
            <a:spLocks noGrp="1"/>
          </p:cNvSpPr>
          <p:nvPr>
            <p:ph type="title"/>
          </p:nvPr>
        </p:nvSpPr>
        <p:spPr>
          <a:xfrm>
            <a:off x="0" y="248841"/>
            <a:ext cx="6858000" cy="651272"/>
          </a:xfrm>
        </p:spPr>
        <p:txBody>
          <a:bodyPr/>
          <a:lstStyle/>
          <a:p>
            <a:r>
              <a:rPr lang="en-US" sz="2000" u="sng" dirty="0">
                <a:latin typeface="Garamond" panose="02020404030301010803" pitchFamily="18" charset="0"/>
              </a:rPr>
              <a:t>Legacy Found Session 4: Surfacing the Few (cont.)</a:t>
            </a:r>
          </a:p>
        </p:txBody>
      </p:sp>
      <p:sp>
        <p:nvSpPr>
          <p:cNvPr id="3" name="Content Placeholder 2">
            <a:extLst>
              <a:ext uri="{FF2B5EF4-FFF2-40B4-BE49-F238E27FC236}">
                <a16:creationId xmlns:a16="http://schemas.microsoft.com/office/drawing/2014/main" id="{812B5162-00BD-4AD6-81A7-2EF91DE2114C}"/>
              </a:ext>
            </a:extLst>
          </p:cNvPr>
          <p:cNvSpPr>
            <a:spLocks noGrp="1"/>
          </p:cNvSpPr>
          <p:nvPr>
            <p:ph idx="1"/>
          </p:nvPr>
        </p:nvSpPr>
        <p:spPr>
          <a:xfrm>
            <a:off x="82896" y="952500"/>
            <a:ext cx="6195074" cy="7905750"/>
          </a:xfrm>
        </p:spPr>
        <p:txBody>
          <a:bodyPr>
            <a:normAutofit/>
          </a:bodyPr>
          <a:lstStyle/>
          <a:p>
            <a:pPr marL="0" indent="0">
              <a:buNone/>
            </a:pPr>
            <a:r>
              <a:rPr lang="en-US" dirty="0">
                <a:latin typeface="Garamond" panose="02020404030301010803" pitchFamily="18" charset="0"/>
              </a:rPr>
              <a:t>5) I’m not sure if I need help or not.</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	 Why use The Giving Crowd?                 </a:t>
            </a: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	  Three Questions</a:t>
            </a:r>
          </a:p>
        </p:txBody>
      </p:sp>
      <p:grpSp>
        <p:nvGrpSpPr>
          <p:cNvPr id="7" name="Group 6">
            <a:extLst>
              <a:ext uri="{FF2B5EF4-FFF2-40B4-BE49-F238E27FC236}">
                <a16:creationId xmlns:a16="http://schemas.microsoft.com/office/drawing/2014/main" id="{CB7B310D-E503-4619-A919-61EBE436C123}"/>
              </a:ext>
            </a:extLst>
          </p:cNvPr>
          <p:cNvGrpSpPr/>
          <p:nvPr/>
        </p:nvGrpSpPr>
        <p:grpSpPr>
          <a:xfrm>
            <a:off x="0" y="8422568"/>
            <a:ext cx="6858001" cy="721432"/>
            <a:chOff x="-11863" y="5965739"/>
            <a:chExt cx="12192000" cy="856545"/>
          </a:xfrm>
        </p:grpSpPr>
        <p:sp>
          <p:nvSpPr>
            <p:cNvPr id="8" name="TextBox 7">
              <a:extLst>
                <a:ext uri="{FF2B5EF4-FFF2-40B4-BE49-F238E27FC236}">
                  <a16:creationId xmlns:a16="http://schemas.microsoft.com/office/drawing/2014/main" id="{4796BF2D-4D63-4C33-9E9E-E541A6804D3B}"/>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5CAC34"/>
                  </a:solidFill>
                  <a:latin typeface="Arial"/>
                </a:rPr>
                <a:t> </a:t>
              </a:r>
            </a:p>
            <a:p>
              <a:pPr defTabSz="685800">
                <a:defRPr/>
              </a:pPr>
              <a:endParaRPr lang="en-US" sz="1350" dirty="0">
                <a:solidFill>
                  <a:srgbClr val="5CAC34"/>
                </a:solidFill>
                <a:latin typeface="Arial"/>
              </a:endParaRPr>
            </a:p>
            <a:p>
              <a:pPr defTabSz="685800">
                <a:defRPr/>
              </a:pPr>
              <a:endParaRPr lang="en-US" sz="1350" dirty="0">
                <a:solidFill>
                  <a:srgbClr val="5CAC34"/>
                </a:solidFill>
                <a:latin typeface="Arial"/>
              </a:endParaRPr>
            </a:p>
          </p:txBody>
        </p:sp>
        <p:pic>
          <p:nvPicPr>
            <p:cNvPr id="9" name="Picture 8">
              <a:extLst>
                <a:ext uri="{FF2B5EF4-FFF2-40B4-BE49-F238E27FC236}">
                  <a16:creationId xmlns:a16="http://schemas.microsoft.com/office/drawing/2014/main" id="{8B18F57B-AA01-489A-A1A9-0FBF48153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pic>
        <p:nvPicPr>
          <p:cNvPr id="12" name="Picture 11">
            <a:extLst>
              <a:ext uri="{FF2B5EF4-FFF2-40B4-BE49-F238E27FC236}">
                <a16:creationId xmlns:a16="http://schemas.microsoft.com/office/drawing/2014/main" id="{64A86A82-890A-4DC4-8701-38C2AD636000}"/>
              </a:ext>
            </a:extLst>
          </p:cNvPr>
          <p:cNvPicPr>
            <a:picLocks noChangeAspect="1"/>
          </p:cNvPicPr>
          <p:nvPr/>
        </p:nvPicPr>
        <p:blipFill>
          <a:blip r:embed="rId3"/>
          <a:stretch>
            <a:fillRect/>
          </a:stretch>
        </p:blipFill>
        <p:spPr>
          <a:xfrm>
            <a:off x="5470633" y="3042845"/>
            <a:ext cx="807337" cy="807337"/>
          </a:xfrm>
          <a:prstGeom prst="rect">
            <a:avLst/>
          </a:prstGeom>
        </p:spPr>
      </p:pic>
      <p:pic>
        <p:nvPicPr>
          <p:cNvPr id="5" name="Picture 4">
            <a:extLst>
              <a:ext uri="{FF2B5EF4-FFF2-40B4-BE49-F238E27FC236}">
                <a16:creationId xmlns:a16="http://schemas.microsoft.com/office/drawing/2014/main" id="{F81F8F42-D87E-4815-9437-821AAF6411B7}"/>
              </a:ext>
            </a:extLst>
          </p:cNvPr>
          <p:cNvPicPr>
            <a:picLocks noChangeAspect="1"/>
          </p:cNvPicPr>
          <p:nvPr/>
        </p:nvPicPr>
        <p:blipFill>
          <a:blip r:embed="rId4"/>
          <a:stretch>
            <a:fillRect/>
          </a:stretch>
        </p:blipFill>
        <p:spPr>
          <a:xfrm>
            <a:off x="5470632" y="1624853"/>
            <a:ext cx="807338" cy="807338"/>
          </a:xfrm>
          <a:prstGeom prst="rect">
            <a:avLst/>
          </a:prstGeom>
        </p:spPr>
      </p:pic>
      <p:sp>
        <p:nvSpPr>
          <p:cNvPr id="4" name="TextBox 3">
            <a:extLst>
              <a:ext uri="{FF2B5EF4-FFF2-40B4-BE49-F238E27FC236}">
                <a16:creationId xmlns:a16="http://schemas.microsoft.com/office/drawing/2014/main" id="{E76B01E8-B12E-43B0-B112-9849F5D5F1B7}"/>
              </a:ext>
            </a:extLst>
          </p:cNvPr>
          <p:cNvSpPr txBox="1"/>
          <p:nvPr/>
        </p:nvSpPr>
        <p:spPr>
          <a:xfrm>
            <a:off x="82896" y="4087370"/>
            <a:ext cx="4317893" cy="1200329"/>
          </a:xfrm>
          <a:prstGeom prst="rect">
            <a:avLst/>
          </a:prstGeom>
          <a:noFill/>
        </p:spPr>
        <p:txBody>
          <a:bodyPr wrap="square" rtlCol="0">
            <a:spAutoFit/>
          </a:bodyPr>
          <a:lstStyle/>
          <a:p>
            <a:r>
              <a:rPr lang="en-US" dirty="0">
                <a:latin typeface="Garamond" panose="02020404030301010803" pitchFamily="18" charset="0"/>
              </a:rPr>
              <a:t>6) Considerations regarding inheritance</a:t>
            </a:r>
            <a:r>
              <a:rPr lang="en-US" dirty="0"/>
              <a:t>.</a:t>
            </a:r>
          </a:p>
          <a:p>
            <a:endParaRPr lang="en-US" dirty="0"/>
          </a:p>
          <a:p>
            <a:endParaRPr lang="en-US" dirty="0"/>
          </a:p>
          <a:p>
            <a:r>
              <a:rPr lang="en-US" dirty="0"/>
              <a:t>		Inheritance Challenges</a:t>
            </a:r>
          </a:p>
        </p:txBody>
      </p:sp>
      <p:pic>
        <p:nvPicPr>
          <p:cNvPr id="11" name="Picture 10">
            <a:extLst>
              <a:ext uri="{FF2B5EF4-FFF2-40B4-BE49-F238E27FC236}">
                <a16:creationId xmlns:a16="http://schemas.microsoft.com/office/drawing/2014/main" id="{34B8B714-C951-4AA6-8D2D-E625D8EE5E62}"/>
              </a:ext>
            </a:extLst>
          </p:cNvPr>
          <p:cNvPicPr>
            <a:picLocks noChangeAspect="1"/>
          </p:cNvPicPr>
          <p:nvPr/>
        </p:nvPicPr>
        <p:blipFill>
          <a:blip r:embed="rId5"/>
          <a:stretch>
            <a:fillRect/>
          </a:stretch>
        </p:blipFill>
        <p:spPr>
          <a:xfrm>
            <a:off x="5470632" y="4486481"/>
            <a:ext cx="807337" cy="807337"/>
          </a:xfrm>
          <a:prstGeom prst="rect">
            <a:avLst/>
          </a:prstGeom>
        </p:spPr>
      </p:pic>
    </p:spTree>
    <p:extLst>
      <p:ext uri="{BB962C8B-B14F-4D97-AF65-F5344CB8AC3E}">
        <p14:creationId xmlns:p14="http://schemas.microsoft.com/office/powerpoint/2010/main" val="318684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0AB0-76D1-40B0-899B-984C65E25541}"/>
              </a:ext>
            </a:extLst>
          </p:cNvPr>
          <p:cNvSpPr>
            <a:spLocks noGrp="1"/>
          </p:cNvSpPr>
          <p:nvPr>
            <p:ph type="title"/>
          </p:nvPr>
        </p:nvSpPr>
        <p:spPr>
          <a:xfrm>
            <a:off x="685800" y="283628"/>
            <a:ext cx="5485210" cy="422672"/>
          </a:xfrm>
        </p:spPr>
        <p:txBody>
          <a:bodyPr/>
          <a:lstStyle/>
          <a:p>
            <a:r>
              <a:rPr lang="en-US" sz="2000" u="sng" dirty="0">
                <a:solidFill>
                  <a:srgbClr val="253746"/>
                </a:solidFill>
                <a:latin typeface="Garamond" panose="02020404030301010803" pitchFamily="18" charset="0"/>
              </a:rPr>
              <a:t>Mission Statement:</a:t>
            </a:r>
          </a:p>
        </p:txBody>
      </p:sp>
      <p:sp>
        <p:nvSpPr>
          <p:cNvPr id="3" name="Content Placeholder 2">
            <a:extLst>
              <a:ext uri="{FF2B5EF4-FFF2-40B4-BE49-F238E27FC236}">
                <a16:creationId xmlns:a16="http://schemas.microsoft.com/office/drawing/2014/main" id="{C1A8A07E-59D3-41A8-AF2E-75F3BA9665CD}"/>
              </a:ext>
            </a:extLst>
          </p:cNvPr>
          <p:cNvSpPr>
            <a:spLocks noGrp="1"/>
          </p:cNvSpPr>
          <p:nvPr>
            <p:ph idx="1"/>
          </p:nvPr>
        </p:nvSpPr>
        <p:spPr>
          <a:xfrm>
            <a:off x="608748" y="777916"/>
            <a:ext cx="5485210" cy="864065"/>
          </a:xfrm>
        </p:spPr>
        <p:txBody>
          <a:bodyPr>
            <a:noAutofit/>
          </a:bodyPr>
          <a:lstStyle/>
          <a:p>
            <a:pPr marL="0" indent="0" algn="ctr">
              <a:buNone/>
            </a:pPr>
            <a:r>
              <a:rPr lang="en-US" sz="1600" dirty="0">
                <a:solidFill>
                  <a:srgbClr val="253746"/>
                </a:solidFill>
                <a:latin typeface="Garamond" panose="02020404030301010803" pitchFamily="18" charset="0"/>
              </a:rPr>
              <a:t>Leveraging technology, expertise and platform, we disrupt and reposition philanthropy to create a future that is no longer groveling in the 9%, but actively releasing the 91%.</a:t>
            </a:r>
          </a:p>
          <a:p>
            <a:pPr marL="0" indent="0" algn="ctr">
              <a:buNone/>
            </a:pPr>
            <a:r>
              <a:rPr lang="en-US" dirty="0">
                <a:solidFill>
                  <a:srgbClr val="253746"/>
                </a:solidFill>
                <a:latin typeface="Garamond" panose="02020404030301010803" pitchFamily="18" charset="0"/>
              </a:rPr>
              <a:t> </a:t>
            </a:r>
          </a:p>
        </p:txBody>
      </p:sp>
      <p:sp>
        <p:nvSpPr>
          <p:cNvPr id="5" name="TextBox 4">
            <a:extLst>
              <a:ext uri="{FF2B5EF4-FFF2-40B4-BE49-F238E27FC236}">
                <a16:creationId xmlns:a16="http://schemas.microsoft.com/office/drawing/2014/main" id="{C0744953-14A2-4517-8341-C18203C7A8D5}"/>
              </a:ext>
            </a:extLst>
          </p:cNvPr>
          <p:cNvSpPr txBox="1"/>
          <p:nvPr/>
        </p:nvSpPr>
        <p:spPr>
          <a:xfrm>
            <a:off x="2722446" y="1956740"/>
            <a:ext cx="1257814" cy="400110"/>
          </a:xfrm>
          <a:prstGeom prst="rect">
            <a:avLst/>
          </a:prstGeom>
          <a:noFill/>
        </p:spPr>
        <p:txBody>
          <a:bodyPr wrap="square" rtlCol="0">
            <a:spAutoFit/>
          </a:bodyPr>
          <a:lstStyle/>
          <a:p>
            <a:pPr algn="ctr"/>
            <a:r>
              <a:rPr lang="en-US" sz="2000" u="sng" dirty="0">
                <a:solidFill>
                  <a:srgbClr val="253746"/>
                </a:solidFill>
                <a:latin typeface="Garamond" panose="02020404030301010803" pitchFamily="18" charset="0"/>
              </a:rPr>
              <a:t>Process:</a:t>
            </a:r>
          </a:p>
        </p:txBody>
      </p:sp>
      <p:sp>
        <p:nvSpPr>
          <p:cNvPr id="6" name="TextBox 5">
            <a:extLst>
              <a:ext uri="{FF2B5EF4-FFF2-40B4-BE49-F238E27FC236}">
                <a16:creationId xmlns:a16="http://schemas.microsoft.com/office/drawing/2014/main" id="{1FCAB755-E8F4-4F2C-98C8-73C63D2718BA}"/>
              </a:ext>
            </a:extLst>
          </p:cNvPr>
          <p:cNvSpPr txBox="1"/>
          <p:nvPr/>
        </p:nvSpPr>
        <p:spPr>
          <a:xfrm>
            <a:off x="608748" y="2671608"/>
            <a:ext cx="5981700" cy="4770537"/>
          </a:xfrm>
          <a:prstGeom prst="rect">
            <a:avLst/>
          </a:prstGeom>
          <a:noFill/>
        </p:spPr>
        <p:txBody>
          <a:bodyPr wrap="square" rtlCol="0">
            <a:spAutoFit/>
          </a:bodyPr>
          <a:lstStyle/>
          <a:p>
            <a:pPr marL="257175" indent="-257175">
              <a:buFont typeface="+mj-lt"/>
              <a:buAutoNum type="arabicParenR"/>
            </a:pPr>
            <a:r>
              <a:rPr lang="en-US" sz="1600" b="1" u="sng" dirty="0">
                <a:solidFill>
                  <a:srgbClr val="253746"/>
                </a:solidFill>
                <a:latin typeface="Garamond" panose="02020404030301010803" pitchFamily="18" charset="0"/>
              </a:rPr>
              <a:t>Introduction/Getting to Know You</a:t>
            </a:r>
            <a:r>
              <a:rPr lang="en-US" sz="1600" dirty="0">
                <a:solidFill>
                  <a:srgbClr val="253746"/>
                </a:solidFill>
                <a:latin typeface="Garamond" panose="02020404030301010803" pitchFamily="18" charset="0"/>
              </a:rPr>
              <a:t>: This is a very personal conversation. You may want to get comfortable with us while we get to know you. (1-2 hours, this can be in person or by Zoom video call)</a:t>
            </a:r>
          </a:p>
          <a:p>
            <a:pPr marL="257175" indent="-257175">
              <a:buFont typeface="+mj-lt"/>
              <a:buAutoNum type="arabicParenR"/>
            </a:pPr>
            <a:endParaRPr lang="en-US" sz="1600" dirty="0">
              <a:solidFill>
                <a:srgbClr val="253746"/>
              </a:solidFill>
              <a:latin typeface="Garamond" panose="02020404030301010803" pitchFamily="18" charset="0"/>
            </a:endParaRPr>
          </a:p>
          <a:p>
            <a:pPr marL="257175" indent="-257175">
              <a:buFont typeface="+mj-lt"/>
              <a:buAutoNum type="arabicParenR"/>
            </a:pPr>
            <a:r>
              <a:rPr lang="en-US" sz="1600" b="1" u="sng" dirty="0">
                <a:solidFill>
                  <a:srgbClr val="253746"/>
                </a:solidFill>
                <a:latin typeface="Garamond" panose="02020404030301010803" pitchFamily="18" charset="0"/>
              </a:rPr>
              <a:t>Goals/Data Gathering</a:t>
            </a:r>
            <a:r>
              <a:rPr lang="en-US" sz="1600" dirty="0">
                <a:solidFill>
                  <a:srgbClr val="253746"/>
                </a:solidFill>
                <a:latin typeface="Garamond" panose="02020404030301010803" pitchFamily="18" charset="0"/>
              </a:rPr>
              <a:t>: We want to understand your journey rather than assume we do and plug in some “boiler plate” designs. (1-2 weeks)</a:t>
            </a:r>
          </a:p>
          <a:p>
            <a:pPr marL="257175" indent="-257175">
              <a:buFont typeface="+mj-lt"/>
              <a:buAutoNum type="arabicParenR"/>
            </a:pPr>
            <a:endParaRPr lang="en-US" sz="1600" dirty="0">
              <a:solidFill>
                <a:srgbClr val="253746"/>
              </a:solidFill>
              <a:latin typeface="Garamond" panose="02020404030301010803" pitchFamily="18" charset="0"/>
            </a:endParaRPr>
          </a:p>
          <a:p>
            <a:pPr marL="257175" indent="-257175">
              <a:buFont typeface="+mj-lt"/>
              <a:buAutoNum type="arabicParenR"/>
            </a:pPr>
            <a:r>
              <a:rPr lang="en-US" sz="1600" b="1" u="sng" dirty="0">
                <a:solidFill>
                  <a:srgbClr val="253746"/>
                </a:solidFill>
                <a:latin typeface="Garamond" panose="02020404030301010803" pitchFamily="18" charset="0"/>
              </a:rPr>
              <a:t>Preliminary Proposal</a:t>
            </a:r>
            <a:r>
              <a:rPr lang="en-US" sz="1600" dirty="0">
                <a:solidFill>
                  <a:srgbClr val="253746"/>
                </a:solidFill>
                <a:latin typeface="Garamond" panose="02020404030301010803" pitchFamily="18" charset="0"/>
              </a:rPr>
              <a:t>: This is our first attempt to match your life journey with some new solutions. (2 weeks)</a:t>
            </a:r>
          </a:p>
          <a:p>
            <a:pPr marL="257175" indent="-257175">
              <a:buFont typeface="+mj-lt"/>
              <a:buAutoNum type="arabicParenR"/>
            </a:pPr>
            <a:endParaRPr lang="en-US" sz="1600" dirty="0">
              <a:solidFill>
                <a:srgbClr val="253746"/>
              </a:solidFill>
              <a:latin typeface="Garamond" panose="02020404030301010803" pitchFamily="18" charset="0"/>
            </a:endParaRPr>
          </a:p>
          <a:p>
            <a:pPr marL="257175" indent="-257175">
              <a:buFont typeface="+mj-lt"/>
              <a:buAutoNum type="arabicParenR"/>
            </a:pPr>
            <a:r>
              <a:rPr lang="en-US" sz="1600" b="1" u="sng" dirty="0">
                <a:solidFill>
                  <a:srgbClr val="253746"/>
                </a:solidFill>
                <a:latin typeface="Garamond" panose="02020404030301010803" pitchFamily="18" charset="0"/>
              </a:rPr>
              <a:t>Proposal Revisions</a:t>
            </a:r>
            <a:r>
              <a:rPr lang="en-US" sz="1600" dirty="0">
                <a:solidFill>
                  <a:srgbClr val="253746"/>
                </a:solidFill>
                <a:latin typeface="Garamond" panose="02020404030301010803" pitchFamily="18" charset="0"/>
              </a:rPr>
              <a:t>: Often, folks will adjust their goals or the outcome once they see some new options they did not know about before. (2 weeks)</a:t>
            </a:r>
          </a:p>
          <a:p>
            <a:pPr marL="257175" indent="-257175">
              <a:buFont typeface="+mj-lt"/>
              <a:buAutoNum type="arabicParenR"/>
            </a:pPr>
            <a:endParaRPr lang="en-US" sz="1600" dirty="0">
              <a:solidFill>
                <a:srgbClr val="253746"/>
              </a:solidFill>
              <a:latin typeface="Garamond" panose="02020404030301010803" pitchFamily="18" charset="0"/>
            </a:endParaRPr>
          </a:p>
          <a:p>
            <a:pPr marL="257175" indent="-257175">
              <a:buFont typeface="+mj-lt"/>
              <a:buAutoNum type="arabicParenR"/>
            </a:pPr>
            <a:r>
              <a:rPr lang="en-US" sz="1600" b="1" u="sng" dirty="0">
                <a:solidFill>
                  <a:srgbClr val="253746"/>
                </a:solidFill>
                <a:latin typeface="Garamond" panose="02020404030301010803" pitchFamily="18" charset="0"/>
              </a:rPr>
              <a:t>Implementation</a:t>
            </a:r>
            <a:r>
              <a:rPr lang="en-US" sz="1600" dirty="0">
                <a:solidFill>
                  <a:srgbClr val="253746"/>
                </a:solidFill>
                <a:latin typeface="Garamond" panose="02020404030301010803" pitchFamily="18" charset="0"/>
              </a:rPr>
              <a:t>: None of this does you any good until you take action and put it on paper. We will walk with you as you take these steps. (1-3 months for a new estate plan or a proposed business sale structure)</a:t>
            </a:r>
          </a:p>
        </p:txBody>
      </p:sp>
      <p:grpSp>
        <p:nvGrpSpPr>
          <p:cNvPr id="7" name="Group 6">
            <a:extLst>
              <a:ext uri="{FF2B5EF4-FFF2-40B4-BE49-F238E27FC236}">
                <a16:creationId xmlns:a16="http://schemas.microsoft.com/office/drawing/2014/main" id="{4F4C661C-ACC2-41D7-9BDF-F364604A43E1}"/>
              </a:ext>
            </a:extLst>
          </p:cNvPr>
          <p:cNvGrpSpPr/>
          <p:nvPr/>
        </p:nvGrpSpPr>
        <p:grpSpPr>
          <a:xfrm>
            <a:off x="0" y="8422568"/>
            <a:ext cx="6858001" cy="721432"/>
            <a:chOff x="-11863" y="5965739"/>
            <a:chExt cx="12192000" cy="856545"/>
          </a:xfrm>
        </p:grpSpPr>
        <p:sp>
          <p:nvSpPr>
            <p:cNvPr id="8" name="TextBox 7">
              <a:extLst>
                <a:ext uri="{FF2B5EF4-FFF2-40B4-BE49-F238E27FC236}">
                  <a16:creationId xmlns:a16="http://schemas.microsoft.com/office/drawing/2014/main" id="{402AA780-B735-40D1-BBFF-BD63310C2B4E}"/>
                </a:ext>
              </a:extLst>
            </p:cNvPr>
            <p:cNvSpPr txBox="1"/>
            <p:nvPr/>
          </p:nvSpPr>
          <p:spPr>
            <a:xfrm>
              <a:off x="-11863" y="5965739"/>
              <a:ext cx="12192000" cy="849598"/>
            </a:xfrm>
            <a:prstGeom prst="rect">
              <a:avLst/>
            </a:prstGeom>
            <a:solidFill>
              <a:srgbClr val="4F758B"/>
            </a:solidFill>
          </p:spPr>
          <p:txBody>
            <a:bodyPr wrap="square" rtlCol="0">
              <a:spAutoFit/>
            </a:bodyPr>
            <a:lstStyle/>
            <a:p>
              <a:pPr defTabSz="685800">
                <a:defRPr/>
              </a:pPr>
              <a:r>
                <a:rPr lang="en-US" sz="1350" dirty="0">
                  <a:solidFill>
                    <a:srgbClr val="253746"/>
                  </a:solidFill>
                  <a:latin typeface="Garamond" panose="02020404030301010803" pitchFamily="18" charset="0"/>
                </a:rPr>
                <a:t> </a:t>
              </a:r>
            </a:p>
            <a:p>
              <a:pPr defTabSz="685800">
                <a:defRPr/>
              </a:pPr>
              <a:endParaRPr lang="en-US" sz="1350" dirty="0">
                <a:solidFill>
                  <a:srgbClr val="253746"/>
                </a:solidFill>
                <a:latin typeface="Garamond" panose="02020404030301010803" pitchFamily="18" charset="0"/>
              </a:endParaRPr>
            </a:p>
            <a:p>
              <a:pPr defTabSz="685800">
                <a:defRPr/>
              </a:pPr>
              <a:endParaRPr lang="en-US" sz="1350" dirty="0">
                <a:solidFill>
                  <a:srgbClr val="253746"/>
                </a:solidFill>
                <a:latin typeface="Garamond" panose="02020404030301010803" pitchFamily="18" charset="0"/>
              </a:endParaRPr>
            </a:p>
          </p:txBody>
        </p:sp>
        <p:pic>
          <p:nvPicPr>
            <p:cNvPr id="9" name="Picture 8">
              <a:extLst>
                <a:ext uri="{FF2B5EF4-FFF2-40B4-BE49-F238E27FC236}">
                  <a16:creationId xmlns:a16="http://schemas.microsoft.com/office/drawing/2014/main" id="{E14D1DB3-D55B-4E6C-8382-E94B4A135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004" y="6050769"/>
              <a:ext cx="3374760" cy="771515"/>
            </a:xfrm>
            <a:prstGeom prst="rect">
              <a:avLst/>
            </a:prstGeom>
          </p:spPr>
        </p:pic>
      </p:grpSp>
    </p:spTree>
    <p:extLst>
      <p:ext uri="{BB962C8B-B14F-4D97-AF65-F5344CB8AC3E}">
        <p14:creationId xmlns:p14="http://schemas.microsoft.com/office/powerpoint/2010/main" val="5467214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7964</TotalTime>
  <Words>840</Words>
  <Application>Microsoft Office PowerPoint</Application>
  <PresentationFormat>On-screen Show (4:3)</PresentationFormat>
  <Paragraphs>160</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Garamond</vt:lpstr>
      <vt:lpstr>Goudy Old Style</vt:lpstr>
      <vt:lpstr>Impact</vt:lpstr>
      <vt:lpstr>Rockwell</vt:lpstr>
      <vt:lpstr>Inkwell</vt:lpstr>
      <vt:lpstr>Legacy Found: A practical guide to Stewarding your Stuff</vt:lpstr>
      <vt:lpstr>Leader’s Introduction</vt:lpstr>
      <vt:lpstr>Legacy Found: Session 1</vt:lpstr>
      <vt:lpstr>PowerPoint Presentation</vt:lpstr>
      <vt:lpstr>PowerPoint Presentation</vt:lpstr>
      <vt:lpstr>Legacy Found Session 4: Serving the Masses</vt:lpstr>
      <vt:lpstr>Legacy Found Session 4: Surfacing the Few</vt:lpstr>
      <vt:lpstr>Legacy Found Session 4: Surfacing the Few (cont.)</vt:lpstr>
      <vt:lpstr>Mission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 Schafnitz</dc:title>
  <dc:creator>Jennifer and Scott</dc:creator>
  <cp:lastModifiedBy>Rachel Means</cp:lastModifiedBy>
  <cp:revision>123</cp:revision>
  <cp:lastPrinted>2019-04-02T20:48:10Z</cp:lastPrinted>
  <dcterms:created xsi:type="dcterms:W3CDTF">2016-09-09T03:29:24Z</dcterms:created>
  <dcterms:modified xsi:type="dcterms:W3CDTF">2019-04-24T18:28:03Z</dcterms:modified>
</cp:coreProperties>
</file>